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19"/>
  </p:notesMasterIdLst>
  <p:handoutMasterIdLst>
    <p:handoutMasterId r:id="rId20"/>
  </p:handoutMasterIdLst>
  <p:sldIdLst>
    <p:sldId id="288" r:id="rId6"/>
    <p:sldId id="309" r:id="rId7"/>
    <p:sldId id="287" r:id="rId8"/>
    <p:sldId id="306" r:id="rId9"/>
    <p:sldId id="307" r:id="rId10"/>
    <p:sldId id="292" r:id="rId11"/>
    <p:sldId id="301" r:id="rId12"/>
    <p:sldId id="293" r:id="rId13"/>
    <p:sldId id="297" r:id="rId14"/>
    <p:sldId id="298" r:id="rId15"/>
    <p:sldId id="308" r:id="rId16"/>
    <p:sldId id="299" r:id="rId17"/>
    <p:sldId id="289" r:id="rId18"/>
  </p:sldIdLst>
  <p:sldSz cx="12192000" cy="6858000"/>
  <p:notesSz cx="6954838" cy="92408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6"/>
    <a:srgbClr val="214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5BA3B-142B-4F11-85FD-54E57128D433}" v="8" dt="2025-05-14T18:21:57.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82" autoAdjust="0"/>
  </p:normalViewPr>
  <p:slideViewPr>
    <p:cSldViewPr snapToGrid="0">
      <p:cViewPr varScale="1">
        <p:scale>
          <a:sx n="72" d="100"/>
          <a:sy n="72" d="100"/>
        </p:scale>
        <p:origin x="1104"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1044" y="35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79192A-796E-E2EA-5E03-72C79AEEC3F6}"/>
              </a:ext>
            </a:extLst>
          </p:cNvPr>
          <p:cNvSpPr>
            <a:spLocks noGrp="1"/>
          </p:cNvSpPr>
          <p:nvPr>
            <p:ph type="hdr" sz="quarter"/>
          </p:nvPr>
        </p:nvSpPr>
        <p:spPr>
          <a:xfrm>
            <a:off x="0" y="2"/>
            <a:ext cx="3013075" cy="463550"/>
          </a:xfrm>
          <a:prstGeom prst="rect">
            <a:avLst/>
          </a:prstGeom>
        </p:spPr>
        <p:txBody>
          <a:bodyPr vert="horz" lIns="91420" tIns="45712" rIns="91420" bIns="45712" rtlCol="0"/>
          <a:lstStyle>
            <a:lvl1pPr algn="l">
              <a:defRPr sz="1200"/>
            </a:lvl1pPr>
          </a:lstStyle>
          <a:p>
            <a:r>
              <a:rPr lang="en-US" dirty="0"/>
              <a:t>Libraries Strengthening Connections Staff Orientation &amp; Training</a:t>
            </a:r>
          </a:p>
        </p:txBody>
      </p:sp>
      <p:sp>
        <p:nvSpPr>
          <p:cNvPr id="3" name="Date Placeholder 2">
            <a:extLst>
              <a:ext uri="{FF2B5EF4-FFF2-40B4-BE49-F238E27FC236}">
                <a16:creationId xmlns:a16="http://schemas.microsoft.com/office/drawing/2014/main" id="{D3A194CE-A996-7AF9-46A8-A0F19C5532C0}"/>
              </a:ext>
            </a:extLst>
          </p:cNvPr>
          <p:cNvSpPr>
            <a:spLocks noGrp="1"/>
          </p:cNvSpPr>
          <p:nvPr>
            <p:ph type="dt" sz="quarter" idx="1"/>
          </p:nvPr>
        </p:nvSpPr>
        <p:spPr>
          <a:xfrm>
            <a:off x="3940175" y="2"/>
            <a:ext cx="3013075" cy="463550"/>
          </a:xfrm>
          <a:prstGeom prst="rect">
            <a:avLst/>
          </a:prstGeom>
        </p:spPr>
        <p:txBody>
          <a:bodyPr vert="horz" lIns="91420" tIns="45712" rIns="91420" bIns="45712" rtlCol="0"/>
          <a:lstStyle>
            <a:lvl1pPr algn="r">
              <a:defRPr sz="1200"/>
            </a:lvl1pPr>
          </a:lstStyle>
          <a:p>
            <a:fld id="{48DE6573-168C-4CA3-A555-CC838A35FB27}" type="datetimeFigureOut">
              <a:rPr lang="en-US" smtClean="0"/>
              <a:t>5/12/2025</a:t>
            </a:fld>
            <a:endParaRPr lang="en-US" dirty="0"/>
          </a:p>
        </p:txBody>
      </p:sp>
      <p:sp>
        <p:nvSpPr>
          <p:cNvPr id="4" name="Footer Placeholder 3">
            <a:extLst>
              <a:ext uri="{FF2B5EF4-FFF2-40B4-BE49-F238E27FC236}">
                <a16:creationId xmlns:a16="http://schemas.microsoft.com/office/drawing/2014/main" id="{44A07226-24E1-E4EF-B9A6-31032E8E3706}"/>
              </a:ext>
            </a:extLst>
          </p:cNvPr>
          <p:cNvSpPr>
            <a:spLocks noGrp="1"/>
          </p:cNvSpPr>
          <p:nvPr>
            <p:ph type="ftr" sz="quarter" idx="2"/>
          </p:nvPr>
        </p:nvSpPr>
        <p:spPr>
          <a:xfrm>
            <a:off x="0" y="8777288"/>
            <a:ext cx="3013075" cy="463550"/>
          </a:xfrm>
          <a:prstGeom prst="rect">
            <a:avLst/>
          </a:prstGeom>
        </p:spPr>
        <p:txBody>
          <a:bodyPr vert="horz" lIns="91420" tIns="45712" rIns="91420" bIns="4571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03F046-B2D5-AEEB-2F7B-A4E2AFE65B7E}"/>
              </a:ext>
            </a:extLst>
          </p:cNvPr>
          <p:cNvSpPr>
            <a:spLocks noGrp="1"/>
          </p:cNvSpPr>
          <p:nvPr>
            <p:ph type="sldNum" sz="quarter" idx="3"/>
          </p:nvPr>
        </p:nvSpPr>
        <p:spPr>
          <a:xfrm>
            <a:off x="3940175" y="8777288"/>
            <a:ext cx="3013075" cy="463550"/>
          </a:xfrm>
          <a:prstGeom prst="rect">
            <a:avLst/>
          </a:prstGeom>
        </p:spPr>
        <p:txBody>
          <a:bodyPr vert="horz" lIns="91420" tIns="45712" rIns="91420" bIns="45712" rtlCol="0" anchor="b"/>
          <a:lstStyle>
            <a:lvl1pPr algn="r">
              <a:defRPr sz="1200"/>
            </a:lvl1pPr>
          </a:lstStyle>
          <a:p>
            <a:fld id="{34E06C55-2FFC-4DD5-A2D5-0E8079508299}" type="slidenum">
              <a:rPr lang="en-US" smtClean="0"/>
              <a:t>‹#›</a:t>
            </a:fld>
            <a:endParaRPr lang="en-US" dirty="0"/>
          </a:p>
        </p:txBody>
      </p:sp>
    </p:spTree>
    <p:extLst>
      <p:ext uri="{BB962C8B-B14F-4D97-AF65-F5344CB8AC3E}">
        <p14:creationId xmlns:p14="http://schemas.microsoft.com/office/powerpoint/2010/main" val="171037883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13763" cy="463646"/>
          </a:xfrm>
          <a:prstGeom prst="rect">
            <a:avLst/>
          </a:prstGeom>
        </p:spPr>
        <p:txBody>
          <a:bodyPr vert="horz" lIns="92509" tIns="46258" rIns="92509" bIns="46258" rtlCol="0"/>
          <a:lstStyle>
            <a:lvl1pPr algn="l">
              <a:defRPr sz="1200"/>
            </a:lvl1pPr>
          </a:lstStyle>
          <a:p>
            <a:r>
              <a:rPr lang="en-US" dirty="0"/>
              <a:t>Libraries Strengthening Connections Staff Orientation &amp; Training</a:t>
            </a:r>
          </a:p>
        </p:txBody>
      </p:sp>
      <p:sp>
        <p:nvSpPr>
          <p:cNvPr id="3" name="Date Placeholder 2"/>
          <p:cNvSpPr>
            <a:spLocks noGrp="1"/>
          </p:cNvSpPr>
          <p:nvPr>
            <p:ph type="dt" idx="1"/>
          </p:nvPr>
        </p:nvSpPr>
        <p:spPr>
          <a:xfrm>
            <a:off x="3939469" y="4"/>
            <a:ext cx="3013763" cy="463646"/>
          </a:xfrm>
          <a:prstGeom prst="rect">
            <a:avLst/>
          </a:prstGeom>
        </p:spPr>
        <p:txBody>
          <a:bodyPr vert="horz" lIns="92509" tIns="46258" rIns="92509" bIns="46258" rtlCol="0"/>
          <a:lstStyle>
            <a:lvl1pPr algn="r">
              <a:defRPr sz="1200"/>
            </a:lvl1pPr>
          </a:lstStyle>
          <a:p>
            <a:fld id="{348E9F37-0131-4FE6-92A1-A2E54D23849F}" type="datetimeFigureOut">
              <a:rPr lang="en-US" smtClean="0"/>
              <a:t>5/12/2025</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09" tIns="46258" rIns="92509" bIns="46258"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09" tIns="46258" rIns="92509" bIns="462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7196"/>
            <a:ext cx="3013763" cy="463645"/>
          </a:xfrm>
          <a:prstGeom prst="rect">
            <a:avLst/>
          </a:prstGeom>
        </p:spPr>
        <p:txBody>
          <a:bodyPr vert="horz" lIns="92509" tIns="46258" rIns="92509" bIns="462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9" y="8777196"/>
            <a:ext cx="3013763" cy="463645"/>
          </a:xfrm>
          <a:prstGeom prst="rect">
            <a:avLst/>
          </a:prstGeom>
        </p:spPr>
        <p:txBody>
          <a:bodyPr vert="horz" lIns="92509" tIns="46258" rIns="92509" bIns="46258" rtlCol="0" anchor="b"/>
          <a:lstStyle>
            <a:lvl1pPr algn="r">
              <a:defRPr sz="1200"/>
            </a:lvl1pPr>
          </a:lstStyle>
          <a:p>
            <a:fld id="{C0353084-661E-479F-9461-86C94036149E}" type="slidenum">
              <a:rPr lang="en-US" smtClean="0"/>
              <a:t>‹#›</a:t>
            </a:fld>
            <a:endParaRPr lang="en-US" dirty="0"/>
          </a:p>
        </p:txBody>
      </p:sp>
    </p:spTree>
    <p:extLst>
      <p:ext uri="{BB962C8B-B14F-4D97-AF65-F5344CB8AC3E}">
        <p14:creationId xmlns:p14="http://schemas.microsoft.com/office/powerpoint/2010/main" val="24061266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apers.ssrn.com/sol3/papers.cfm?abstract_id=259177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[LORI]</a:t>
            </a:r>
          </a:p>
          <a:p>
            <a:r>
              <a:rPr lang="en-US" b="1" dirty="0"/>
              <a:t>SAY:</a:t>
            </a:r>
            <a:r>
              <a:rPr lang="en-US" b="0" dirty="0"/>
              <a:t> Thank you all for inviting us here today to provide information about the </a:t>
            </a:r>
            <a:r>
              <a:rPr lang="en-US" b="0" i="1" dirty="0"/>
              <a:t>Library Strengthening Connections </a:t>
            </a:r>
            <a:r>
              <a:rPr lang="en-US" b="0" dirty="0"/>
              <a:t>digital inclusion project sponsored by the State Library of North Carolina. </a:t>
            </a:r>
          </a:p>
          <a:p>
            <a:pPr lvl="1"/>
            <a:r>
              <a:rPr lang="en-US" b="0" dirty="0"/>
              <a:t>I’m Lori Special, Digital Skills Coordinator. Taylor Fountain, is one of the Digital Facilitators working with me and 4 others to guide and coach participants as they become competent and confident in their digital and tech skills.</a:t>
            </a:r>
          </a:p>
          <a:p>
            <a:pPr lvl="1"/>
            <a:endParaRPr lang="en-US" b="0" dirty="0"/>
          </a:p>
          <a:p>
            <a:pPr lvl="1"/>
            <a:r>
              <a:rPr lang="en-US" b="0" dirty="0"/>
              <a:t>You each have copies of all presentation slides in your packet and space to take notes. There is a 30-minute break for lunch that we will take at 12:15.  We will have breaks during the morning and the afternoon sessions.  If you need a bio-break, please feel free to take care of you needs. We plan to have you out of here no later than 4:30 pm—if you all play along.</a:t>
            </a:r>
          </a:p>
          <a:p>
            <a:pPr lvl="1"/>
            <a:endParaRPr lang="en-US" b="1" dirty="0"/>
          </a:p>
        </p:txBody>
      </p:sp>
      <p:sp>
        <p:nvSpPr>
          <p:cNvPr id="4" name="Slide Number Placeholder 3"/>
          <p:cNvSpPr>
            <a:spLocks noGrp="1"/>
          </p:cNvSpPr>
          <p:nvPr>
            <p:ph type="sldNum" sz="quarter" idx="5"/>
          </p:nvPr>
        </p:nvSpPr>
        <p:spPr/>
        <p:txBody>
          <a:bodyPr/>
          <a:lstStyle/>
          <a:p>
            <a:fld id="{C0353084-661E-479F-9461-86C94036149E}" type="slidenum">
              <a:rPr lang="en-US" smtClean="0"/>
              <a:t>1</a:t>
            </a:fld>
            <a:endParaRPr lang="en-US" dirty="0"/>
          </a:p>
        </p:txBody>
      </p:sp>
      <p:sp>
        <p:nvSpPr>
          <p:cNvPr id="5" name="Header Placeholder 4">
            <a:extLst>
              <a:ext uri="{FF2B5EF4-FFF2-40B4-BE49-F238E27FC236}">
                <a16:creationId xmlns:a16="http://schemas.microsoft.com/office/drawing/2014/main" id="{2AACBCBB-FA19-6D9B-15B4-B4C407303028}"/>
              </a:ext>
            </a:extLst>
          </p:cNvPr>
          <p:cNvSpPr>
            <a:spLocks noGrp="1"/>
          </p:cNvSpPr>
          <p:nvPr>
            <p:ph type="hdr" sz="quarter"/>
          </p:nvPr>
        </p:nvSpPr>
        <p:spPr/>
        <p:txBody>
          <a:bodyPr/>
          <a:lstStyle/>
          <a:p>
            <a:r>
              <a:rPr lang="en-US" dirty="0"/>
              <a:t>Libraries Strengthening Connections Staff Orientation &amp; Training</a:t>
            </a:r>
          </a:p>
        </p:txBody>
      </p:sp>
    </p:spTree>
    <p:extLst>
      <p:ext uri="{BB962C8B-B14F-4D97-AF65-F5344CB8AC3E}">
        <p14:creationId xmlns:p14="http://schemas.microsoft.com/office/powerpoint/2010/main" val="196879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out the Proctoring NSOL handout.</a:t>
            </a:r>
          </a:p>
        </p:txBody>
      </p:sp>
      <p:sp>
        <p:nvSpPr>
          <p:cNvPr id="4" name="Header Placeholder 3"/>
          <p:cNvSpPr>
            <a:spLocks noGrp="1"/>
          </p:cNvSpPr>
          <p:nvPr>
            <p:ph type="hdr" sz="quarter"/>
          </p:nvPr>
        </p:nvSpPr>
        <p:spPr/>
        <p:txBody>
          <a:bodyPr/>
          <a:lstStyle/>
          <a:p>
            <a:r>
              <a:rPr lang="en-US" dirty="0"/>
              <a:t>Libraries Strengthening Connections Staff Orientation &amp; Training</a:t>
            </a:r>
          </a:p>
        </p:txBody>
      </p:sp>
      <p:sp>
        <p:nvSpPr>
          <p:cNvPr id="5" name="Slide Number Placeholder 4"/>
          <p:cNvSpPr>
            <a:spLocks noGrp="1"/>
          </p:cNvSpPr>
          <p:nvPr>
            <p:ph type="sldNum" sz="quarter" idx="5"/>
          </p:nvPr>
        </p:nvSpPr>
        <p:spPr/>
        <p:txBody>
          <a:bodyPr/>
          <a:lstStyle/>
          <a:p>
            <a:fld id="{C0353084-661E-479F-9461-86C94036149E}" type="slidenum">
              <a:rPr lang="en-US" smtClean="0"/>
              <a:t>11</a:t>
            </a:fld>
            <a:endParaRPr lang="en-US" dirty="0"/>
          </a:p>
        </p:txBody>
      </p:sp>
    </p:spTree>
    <p:extLst>
      <p:ext uri="{BB962C8B-B14F-4D97-AF65-F5344CB8AC3E}">
        <p14:creationId xmlns:p14="http://schemas.microsoft.com/office/powerpoint/2010/main" val="2689187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53084-661E-479F-9461-86C9403614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26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53084-661E-479F-9461-86C94036149E}" type="slidenum">
              <a:rPr lang="en-US" smtClean="0"/>
              <a:t>13</a:t>
            </a:fld>
            <a:endParaRPr lang="en-US" dirty="0"/>
          </a:p>
        </p:txBody>
      </p:sp>
      <p:sp>
        <p:nvSpPr>
          <p:cNvPr id="5" name="Header Placeholder 4">
            <a:extLst>
              <a:ext uri="{FF2B5EF4-FFF2-40B4-BE49-F238E27FC236}">
                <a16:creationId xmlns:a16="http://schemas.microsoft.com/office/drawing/2014/main" id="{8C1C7D66-3A1B-D818-499B-6243E89B6E63}"/>
              </a:ext>
            </a:extLst>
          </p:cNvPr>
          <p:cNvSpPr>
            <a:spLocks noGrp="1"/>
          </p:cNvSpPr>
          <p:nvPr>
            <p:ph type="hdr" sz="quarter"/>
          </p:nvPr>
        </p:nvSpPr>
        <p:spPr/>
        <p:txBody>
          <a:bodyPr/>
          <a:lstStyle/>
          <a:p>
            <a:r>
              <a:rPr lang="en-US" dirty="0"/>
              <a:t>Libraries Strengthening Connections Staff Orientation &amp; Training</a:t>
            </a:r>
          </a:p>
        </p:txBody>
      </p:sp>
    </p:spTree>
    <p:extLst>
      <p:ext uri="{BB962C8B-B14F-4D97-AF65-F5344CB8AC3E}">
        <p14:creationId xmlns:p14="http://schemas.microsoft.com/office/powerpoint/2010/main" val="271707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buFont typeface="+mj-lt"/>
              <a:buNone/>
            </a:pPr>
            <a:br>
              <a:rPr lang="en-US" sz="1200" spc="15" dirty="0">
                <a:solidFill>
                  <a:srgbClr val="FFFF00"/>
                </a:solidFill>
                <a:effectLst/>
                <a:latin typeface="Gotham Medium" panose="02000604030000020004" pitchFamily="50" charset="0"/>
                <a:ea typeface="Aptos" panose="020B0004020202020204" pitchFamily="34" charset="0"/>
                <a:cs typeface="Aptos" panose="020B0004020202020204" pitchFamily="34" charset="0"/>
              </a:rPr>
            </a:br>
            <a:endParaRPr lang="en-US" sz="1200" dirty="0">
              <a:solidFill>
                <a:srgbClr val="FFFF00"/>
              </a:solidFill>
              <a:latin typeface="Gotham Medium" panose="02000604030000020004" pitchFamily="50"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C0353084-661E-479F-9461-86C94036149E}" type="slidenum">
              <a:rPr lang="en-US" smtClean="0"/>
              <a:t>3</a:t>
            </a:fld>
            <a:endParaRPr lang="en-US" dirty="0"/>
          </a:p>
        </p:txBody>
      </p:sp>
      <p:sp>
        <p:nvSpPr>
          <p:cNvPr id="5" name="Header Placeholder 4">
            <a:extLst>
              <a:ext uri="{FF2B5EF4-FFF2-40B4-BE49-F238E27FC236}">
                <a16:creationId xmlns:a16="http://schemas.microsoft.com/office/drawing/2014/main" id="{D81754CB-1D95-E6F4-0673-04C8A66B0D69}"/>
              </a:ext>
            </a:extLst>
          </p:cNvPr>
          <p:cNvSpPr>
            <a:spLocks noGrp="1"/>
          </p:cNvSpPr>
          <p:nvPr>
            <p:ph type="hdr" sz="quarter"/>
          </p:nvPr>
        </p:nvSpPr>
        <p:spPr/>
        <p:txBody>
          <a:bodyPr/>
          <a:lstStyle/>
          <a:p>
            <a:r>
              <a:rPr lang="en-US" dirty="0"/>
              <a:t>Libraries Strengthening Connections Staff Orientation &amp; Training</a:t>
            </a:r>
          </a:p>
        </p:txBody>
      </p:sp>
    </p:spTree>
    <p:extLst>
      <p:ext uri="{BB962C8B-B14F-4D97-AF65-F5344CB8AC3E}">
        <p14:creationId xmlns:p14="http://schemas.microsoft.com/office/powerpoint/2010/main" val="101592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Libraries Strengthening Connections Staff Orientation &amp; Training</a:t>
            </a:r>
          </a:p>
        </p:txBody>
      </p:sp>
      <p:sp>
        <p:nvSpPr>
          <p:cNvPr id="5" name="Slide Number Placeholder 4"/>
          <p:cNvSpPr>
            <a:spLocks noGrp="1"/>
          </p:cNvSpPr>
          <p:nvPr>
            <p:ph type="sldNum" sz="quarter" idx="5"/>
          </p:nvPr>
        </p:nvSpPr>
        <p:spPr/>
        <p:txBody>
          <a:bodyPr/>
          <a:lstStyle/>
          <a:p>
            <a:fld id="{C0353084-661E-479F-9461-86C94036149E}" type="slidenum">
              <a:rPr lang="en-US" smtClean="0"/>
              <a:t>4</a:t>
            </a:fld>
            <a:endParaRPr lang="en-US" dirty="0"/>
          </a:p>
        </p:txBody>
      </p:sp>
    </p:spTree>
    <p:extLst>
      <p:ext uri="{BB962C8B-B14F-4D97-AF65-F5344CB8AC3E}">
        <p14:creationId xmlns:p14="http://schemas.microsoft.com/office/powerpoint/2010/main" val="133334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7CC9B-9FCF-B391-0027-F6F96305E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38B54-F178-5A29-78F4-6F04E247B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3F58E-D413-60B7-F3B5-018FABB3F381}"/>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E0EE486C-0D90-8E26-D38A-1EBB61378454}"/>
              </a:ext>
            </a:extLst>
          </p:cNvPr>
          <p:cNvSpPr>
            <a:spLocks noGrp="1"/>
          </p:cNvSpPr>
          <p:nvPr>
            <p:ph type="hdr" sz="quarter"/>
          </p:nvPr>
        </p:nvSpPr>
        <p:spPr/>
        <p:txBody>
          <a:bodyPr/>
          <a:lstStyle/>
          <a:p>
            <a:r>
              <a:rPr lang="en-US" dirty="0"/>
              <a:t>Libraries Strengthening Connections Staff Orientation &amp; Training</a:t>
            </a:r>
          </a:p>
        </p:txBody>
      </p:sp>
      <p:sp>
        <p:nvSpPr>
          <p:cNvPr id="5" name="Slide Number Placeholder 4">
            <a:extLst>
              <a:ext uri="{FF2B5EF4-FFF2-40B4-BE49-F238E27FC236}">
                <a16:creationId xmlns:a16="http://schemas.microsoft.com/office/drawing/2014/main" id="{CF68D8E8-602F-A929-345F-E51033C2230D}"/>
              </a:ext>
            </a:extLst>
          </p:cNvPr>
          <p:cNvSpPr>
            <a:spLocks noGrp="1"/>
          </p:cNvSpPr>
          <p:nvPr>
            <p:ph type="sldNum" sz="quarter" idx="5"/>
          </p:nvPr>
        </p:nvSpPr>
        <p:spPr/>
        <p:txBody>
          <a:bodyPr/>
          <a:lstStyle/>
          <a:p>
            <a:fld id="{C0353084-661E-479F-9461-86C94036149E}" type="slidenum">
              <a:rPr lang="en-US" smtClean="0"/>
              <a:t>5</a:t>
            </a:fld>
            <a:endParaRPr lang="en-US" dirty="0"/>
          </a:p>
        </p:txBody>
      </p:sp>
    </p:spTree>
    <p:extLst>
      <p:ext uri="{BB962C8B-B14F-4D97-AF65-F5344CB8AC3E}">
        <p14:creationId xmlns:p14="http://schemas.microsoft.com/office/powerpoint/2010/main" val="86473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01">
              <a:defRPr/>
            </a:pPr>
            <a:r>
              <a:rPr lang="en-US" b="1" dirty="0">
                <a:solidFill>
                  <a:prstClr val="black"/>
                </a:solidFill>
                <a:latin typeface="Calibri" panose="020F0502020204030204"/>
              </a:rPr>
              <a:t>SAY: </a:t>
            </a:r>
            <a:r>
              <a:rPr lang="en-US" dirty="0">
                <a:solidFill>
                  <a:prstClr val="black"/>
                </a:solidFill>
                <a:latin typeface="Calibri" panose="020F0502020204030204"/>
              </a:rPr>
              <a:t>The American Jobs Plan provided %65 billion over 8 years to close the gaps in the digital infrastructure. I</a:t>
            </a:r>
            <a:r>
              <a:rPr lang="en-US" dirty="0">
                <a:solidFill>
                  <a:srgbClr val="282828"/>
                </a:solidFill>
                <a:latin typeface="Tiempos Text"/>
              </a:rPr>
              <a:t>nfrastructure </a:t>
            </a:r>
            <a:r>
              <a:rPr lang="en-US" dirty="0">
                <a:solidFill>
                  <a:srgbClr val="282828"/>
                </a:solidFill>
                <a:latin typeface="Tiempos Text"/>
                <a:hlinkClick r:id="rId3"/>
              </a:rPr>
              <a:t>does not necessarily translate</a:t>
            </a:r>
            <a:r>
              <a:rPr lang="en-US" dirty="0">
                <a:solidFill>
                  <a:srgbClr val="282828"/>
                </a:solidFill>
                <a:latin typeface="Tiempos Text"/>
              </a:rPr>
              <a:t> to people having the internet and devices or knowing how to use it. Local and national anchor institutions—schools, public libraries, and healthcare organizations can all play significant roles in closing the divide and doing the work of digital inclusion.</a:t>
            </a:r>
          </a:p>
          <a:p>
            <a:pPr defTabSz="925101">
              <a:defRPr/>
            </a:pPr>
            <a:endParaRPr lang="en-US" dirty="0">
              <a:solidFill>
                <a:srgbClr val="282828"/>
              </a:solidFill>
              <a:latin typeface="Tiempos Text"/>
            </a:endParaRPr>
          </a:p>
          <a:p>
            <a:pPr defTabSz="925101">
              <a:defRPr/>
            </a:pPr>
            <a:endParaRPr lang="en-US" dirty="0">
              <a:solidFill>
                <a:prstClr val="black"/>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0353084-661E-479F-9461-86C94036149E}" type="slidenum">
              <a:rPr lang="en-US" smtClean="0"/>
              <a:t>6</a:t>
            </a:fld>
            <a:endParaRPr lang="en-US" dirty="0"/>
          </a:p>
        </p:txBody>
      </p:sp>
      <p:sp>
        <p:nvSpPr>
          <p:cNvPr id="5" name="Header Placeholder 4">
            <a:extLst>
              <a:ext uri="{FF2B5EF4-FFF2-40B4-BE49-F238E27FC236}">
                <a16:creationId xmlns:a16="http://schemas.microsoft.com/office/drawing/2014/main" id="{470D9065-852E-52F9-1AD0-BC9D4C17FFE8}"/>
              </a:ext>
            </a:extLst>
          </p:cNvPr>
          <p:cNvSpPr>
            <a:spLocks noGrp="1"/>
          </p:cNvSpPr>
          <p:nvPr>
            <p:ph type="hdr" sz="quarter"/>
          </p:nvPr>
        </p:nvSpPr>
        <p:spPr/>
        <p:txBody>
          <a:bodyPr/>
          <a:lstStyle/>
          <a:p>
            <a:r>
              <a:rPr lang="en-US" dirty="0"/>
              <a:t>Libraries Strengthening Connections Staff Orientation &amp; Training</a:t>
            </a:r>
          </a:p>
        </p:txBody>
      </p:sp>
    </p:spTree>
    <p:extLst>
      <p:ext uri="{BB962C8B-B14F-4D97-AF65-F5344CB8AC3E}">
        <p14:creationId xmlns:p14="http://schemas.microsoft.com/office/powerpoint/2010/main" val="94963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6825" indent="-457883"/>
            <a:endParaRPr lang="en-US" b="1" dirty="0">
              <a:solidFill>
                <a:srgbClr val="FFFF00"/>
              </a:solidFill>
            </a:endParaRPr>
          </a:p>
          <a:p>
            <a:pPr marL="686294" indent="-457741"/>
            <a:r>
              <a:rPr lang="en-US" b="1" dirty="0">
                <a:solidFill>
                  <a:srgbClr val="FFFF00"/>
                </a:solidFill>
              </a:rPr>
              <a:t>[LORI]</a:t>
            </a:r>
            <a:endParaRPr lang="en-US" b="1" dirty="0">
              <a:solidFill>
                <a:srgbClr val="FFFF00"/>
              </a:solidFill>
              <a:cs typeface="Calibri"/>
            </a:endParaRPr>
          </a:p>
          <a:p>
            <a:pPr marL="686294" indent="-457741"/>
            <a:r>
              <a:rPr lang="en-US" b="1" dirty="0">
                <a:solidFill>
                  <a:srgbClr val="FFFF00"/>
                </a:solidFill>
              </a:rPr>
              <a:t>Tech/digital pack mule.</a:t>
            </a:r>
            <a:endParaRPr lang="en-US" b="1" dirty="0">
              <a:solidFill>
                <a:srgbClr val="FFFF00"/>
              </a:solidFill>
              <a:cs typeface="Calibri"/>
            </a:endParaRPr>
          </a:p>
          <a:p>
            <a:pPr marL="1144669" lvl="1" indent="-457741"/>
            <a:r>
              <a:rPr lang="en-US" b="1" dirty="0">
                <a:solidFill>
                  <a:srgbClr val="FFFF00"/>
                </a:solidFill>
              </a:rPr>
              <a:t>ASK: Tell me what you think a tech/digital pack mule is or does?</a:t>
            </a:r>
            <a:endParaRPr lang="en-US" b="1" dirty="0">
              <a:solidFill>
                <a:srgbClr val="FFFF00"/>
              </a:solidFill>
              <a:cs typeface="Calibri"/>
            </a:endParaRPr>
          </a:p>
          <a:p>
            <a:pPr marL="1144669" lvl="1" indent="-457741"/>
            <a:r>
              <a:rPr lang="en-US" b="1" dirty="0">
                <a:solidFill>
                  <a:srgbClr val="FFFF00"/>
                </a:solidFill>
              </a:rPr>
              <a:t>SAY: 	</a:t>
            </a:r>
            <a:r>
              <a:rPr lang="en-US" b="0" dirty="0">
                <a:solidFill>
                  <a:srgbClr val="FFFF00"/>
                </a:solidFill>
              </a:rPr>
              <a:t>a tech/digital pack mule is defined as the person that everyone else on staff calls on when a tech thing needs fixing or a user/patron needs tech/digital specific help.</a:t>
            </a:r>
            <a:r>
              <a:rPr lang="en-US" dirty="0">
                <a:solidFill>
                  <a:srgbClr val="FFFF00"/>
                </a:solidFill>
              </a:rPr>
              <a:t> </a:t>
            </a:r>
          </a:p>
          <a:p>
            <a:pPr marL="1144669" lvl="1" indent="-457741"/>
            <a:r>
              <a:rPr lang="en-US" dirty="0">
                <a:solidFill>
                  <a:srgbClr val="FFFF00"/>
                </a:solidFill>
              </a:rPr>
              <a:t>	</a:t>
            </a:r>
            <a:r>
              <a:rPr lang="en-US" b="0" dirty="0">
                <a:solidFill>
                  <a:srgbClr val="FFFF00"/>
                </a:solidFill>
              </a:rPr>
              <a:t>The</a:t>
            </a:r>
            <a:r>
              <a:rPr lang="en-US" dirty="0">
                <a:solidFill>
                  <a:srgbClr val="FFFF00"/>
                </a:solidFill>
              </a:rPr>
              <a:t> </a:t>
            </a:r>
            <a:r>
              <a:rPr lang="en-US" b="0" dirty="0">
                <a:solidFill>
                  <a:srgbClr val="FFFF00"/>
                </a:solidFill>
              </a:rPr>
              <a:t> technically proficient staff who are the tech/digital pack mules often becomes tired, angry, and resentful.</a:t>
            </a:r>
            <a:r>
              <a:rPr lang="en-US" dirty="0">
                <a:solidFill>
                  <a:srgbClr val="FFFF00"/>
                </a:solidFill>
              </a:rPr>
              <a:t> </a:t>
            </a:r>
            <a:endParaRPr lang="en-US" b="0" dirty="0">
              <a:solidFill>
                <a:srgbClr val="FFFF00"/>
              </a:solidFill>
              <a:cs typeface="Calibri"/>
            </a:endParaRPr>
          </a:p>
          <a:p>
            <a:pPr marL="1144669" lvl="1" indent="-457741"/>
            <a:r>
              <a:rPr lang="en-US" b="1" dirty="0">
                <a:solidFill>
                  <a:srgbClr val="FFFF00"/>
                </a:solidFill>
              </a:rPr>
              <a:t>ASK: 	Why do you think the have these feelings?</a:t>
            </a:r>
            <a:r>
              <a:rPr lang="en-US" b="0" dirty="0">
                <a:solidFill>
                  <a:srgbClr val="FFFF00"/>
                </a:solidFill>
              </a:rPr>
              <a:t>	</a:t>
            </a:r>
            <a:endParaRPr lang="en-US" b="0" dirty="0">
              <a:solidFill>
                <a:srgbClr val="FFFF00"/>
              </a:solidFill>
              <a:cs typeface="Calibri"/>
            </a:endParaRPr>
          </a:p>
          <a:p>
            <a:pPr marL="1144669" lvl="1" indent="-457741"/>
            <a:r>
              <a:rPr lang="en-US" b="0" dirty="0">
                <a:solidFill>
                  <a:srgbClr val="FFFF00"/>
                </a:solidFill>
              </a:rPr>
              <a:t>	</a:t>
            </a:r>
            <a:r>
              <a:rPr lang="en-US" b="1" dirty="0">
                <a:solidFill>
                  <a:srgbClr val="FFFF00"/>
                </a:solidFill>
              </a:rPr>
              <a:t>Who is your library or your branches digital pack mule?</a:t>
            </a:r>
            <a:endParaRPr lang="en-US" b="1" dirty="0">
              <a:solidFill>
                <a:srgbClr val="FFFF00"/>
              </a:solidFill>
              <a:cs typeface="Calibri"/>
            </a:endParaRPr>
          </a:p>
          <a:p>
            <a:pPr marL="1144669" lvl="1" indent="-457741"/>
            <a:r>
              <a:rPr lang="en-US" b="1" dirty="0">
                <a:solidFill>
                  <a:srgbClr val="FFFF00"/>
                </a:solidFill>
              </a:rPr>
              <a:t>	Who answers patrons/staff questions when [insert] name is not around?</a:t>
            </a:r>
            <a:endParaRPr lang="en-US" b="1" dirty="0">
              <a:solidFill>
                <a:srgbClr val="FFFF00"/>
              </a:solidFill>
              <a:cs typeface="Calibri"/>
            </a:endParaRPr>
          </a:p>
          <a:p>
            <a:pPr marL="1144669" lvl="1" indent="-457741"/>
            <a:r>
              <a:rPr lang="en-US" b="1" dirty="0">
                <a:solidFill>
                  <a:srgbClr val="FFFF00"/>
                </a:solidFill>
              </a:rPr>
              <a:t>	What will change once each staff person can answer basic digital/tech questions: for staff and for patrons?</a:t>
            </a:r>
            <a:endParaRPr lang="en-US" b="1" dirty="0">
              <a:solidFill>
                <a:srgbClr val="FFFF00"/>
              </a:solidFill>
              <a:cs typeface="Calibri"/>
            </a:endParaRPr>
          </a:p>
          <a:p>
            <a:pPr marL="1144669" lvl="1" indent="-457741"/>
            <a:r>
              <a:rPr lang="en-US" b="0" dirty="0">
                <a:solidFill>
                  <a:srgbClr val="FFFF00"/>
                </a:solidFill>
              </a:rPr>
              <a:t>	</a:t>
            </a:r>
            <a:endParaRPr lang="en-US" b="0" dirty="0">
              <a:solidFill>
                <a:srgbClr val="FFFF00"/>
              </a:solidFill>
              <a:cs typeface="Calibri"/>
            </a:endParaRPr>
          </a:p>
          <a:p>
            <a:pPr marL="1144669" lvl="1" indent="-457741"/>
            <a:r>
              <a:rPr lang="en-US" b="1" dirty="0">
                <a:solidFill>
                  <a:srgbClr val="FFFF00"/>
                </a:solidFill>
              </a:rPr>
              <a:t>SAY: </a:t>
            </a:r>
            <a:r>
              <a:rPr lang="en-US" b="0" dirty="0">
                <a:solidFill>
                  <a:srgbClr val="FFFF00"/>
                </a:solidFill>
              </a:rPr>
              <a:t>The work of digital inclusion in this project , will enable you to have the skills and knowledge to help with many basic digital/tech needs for yourself and those you serve.</a:t>
            </a:r>
            <a:r>
              <a:rPr lang="en-US" dirty="0">
                <a:solidFill>
                  <a:srgbClr val="FFFF00"/>
                </a:solidFill>
              </a:rPr>
              <a:t>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0353084-661E-479F-9461-86C94036149E}" type="slidenum">
              <a:rPr lang="en-US" smtClean="0"/>
              <a:t>7</a:t>
            </a:fld>
            <a:endParaRPr lang="en-US" dirty="0"/>
          </a:p>
        </p:txBody>
      </p:sp>
      <p:sp>
        <p:nvSpPr>
          <p:cNvPr id="5" name="Header Placeholder 4">
            <a:extLst>
              <a:ext uri="{FF2B5EF4-FFF2-40B4-BE49-F238E27FC236}">
                <a16:creationId xmlns:a16="http://schemas.microsoft.com/office/drawing/2014/main" id="{C09B9B16-011E-F477-21D6-D7A0EDCB74E6}"/>
              </a:ext>
            </a:extLst>
          </p:cNvPr>
          <p:cNvSpPr>
            <a:spLocks noGrp="1"/>
          </p:cNvSpPr>
          <p:nvPr>
            <p:ph type="hdr" sz="quarter"/>
          </p:nvPr>
        </p:nvSpPr>
        <p:spPr/>
        <p:txBody>
          <a:bodyPr/>
          <a:lstStyle/>
          <a:p>
            <a:r>
              <a:rPr lang="en-US" dirty="0"/>
              <a:t>Libraries Strengthening Connections Staff Orientation &amp; Training</a:t>
            </a:r>
          </a:p>
        </p:txBody>
      </p:sp>
    </p:spTree>
    <p:extLst>
      <p:ext uri="{BB962C8B-B14F-4D97-AF65-F5344CB8AC3E}">
        <p14:creationId xmlns:p14="http://schemas.microsoft.com/office/powerpoint/2010/main" val="43029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C0353084-661E-479F-9461-86C94036149E}" type="slidenum">
              <a:rPr lang="en-US" smtClean="0"/>
              <a:t>8</a:t>
            </a:fld>
            <a:endParaRPr lang="en-US" dirty="0"/>
          </a:p>
        </p:txBody>
      </p:sp>
      <p:sp>
        <p:nvSpPr>
          <p:cNvPr id="5" name="Header Placeholder 4">
            <a:extLst>
              <a:ext uri="{FF2B5EF4-FFF2-40B4-BE49-F238E27FC236}">
                <a16:creationId xmlns:a16="http://schemas.microsoft.com/office/drawing/2014/main" id="{35B8ED84-9BA3-9AE4-67CD-2F0516D8FAB2}"/>
              </a:ext>
            </a:extLst>
          </p:cNvPr>
          <p:cNvSpPr>
            <a:spLocks noGrp="1"/>
          </p:cNvSpPr>
          <p:nvPr>
            <p:ph type="hdr" sz="quarter"/>
          </p:nvPr>
        </p:nvSpPr>
        <p:spPr/>
        <p:txBody>
          <a:bodyPr/>
          <a:lstStyle/>
          <a:p>
            <a:r>
              <a:rPr lang="en-US" dirty="0"/>
              <a:t>Libraries Strengthening Connections Staff Orientation &amp; Training</a:t>
            </a:r>
          </a:p>
        </p:txBody>
      </p:sp>
    </p:spTree>
    <p:extLst>
      <p:ext uri="{BB962C8B-B14F-4D97-AF65-F5344CB8AC3E}">
        <p14:creationId xmlns:p14="http://schemas.microsoft.com/office/powerpoint/2010/main" val="294620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the project and Northstar &amp; assessments </a:t>
            </a:r>
          </a:p>
          <a:p>
            <a:r>
              <a:rPr lang="en-US" dirty="0"/>
              <a:t>Support from the project manager and Digital Facilitator</a:t>
            </a:r>
          </a:p>
          <a:p>
            <a:r>
              <a:rPr lang="en-US" dirty="0"/>
              <a:t>Check-in with Digital Facilitator regularly</a:t>
            </a:r>
          </a:p>
          <a:p>
            <a:r>
              <a:rPr lang="en-US" dirty="0"/>
              <a:t>Practice knowledge and skills to answer library user questions</a:t>
            </a:r>
          </a:p>
          <a:p>
            <a:r>
              <a:rPr lang="en-US" dirty="0"/>
              <a:t>Support colleague learning and confidence</a:t>
            </a:r>
          </a:p>
          <a:p>
            <a:r>
              <a:rPr lang="en-US" dirty="0"/>
              <a:t>Feedback: What working what's not. You will be asked and we want honest answers.  Don't be afraid to hurt our feelings. Without your input, the project cannot get better and you can't get what you need.</a:t>
            </a:r>
          </a:p>
          <a:p>
            <a:endParaRPr lang="en-US" dirty="0"/>
          </a:p>
        </p:txBody>
      </p:sp>
      <p:sp>
        <p:nvSpPr>
          <p:cNvPr id="4" name="Slide Number Placeholder 3"/>
          <p:cNvSpPr>
            <a:spLocks noGrp="1"/>
          </p:cNvSpPr>
          <p:nvPr>
            <p:ph type="sldNum" sz="quarter" idx="5"/>
          </p:nvPr>
        </p:nvSpPr>
        <p:spPr/>
        <p:txBody>
          <a:bodyPr/>
          <a:lstStyle/>
          <a:p>
            <a:fld id="{C0353084-661E-479F-9461-86C94036149E}" type="slidenum">
              <a:rPr lang="en-US" smtClean="0"/>
              <a:t>9</a:t>
            </a:fld>
            <a:endParaRPr lang="en-US" dirty="0"/>
          </a:p>
        </p:txBody>
      </p:sp>
      <p:sp>
        <p:nvSpPr>
          <p:cNvPr id="5" name="Header Placeholder 4">
            <a:extLst>
              <a:ext uri="{FF2B5EF4-FFF2-40B4-BE49-F238E27FC236}">
                <a16:creationId xmlns:a16="http://schemas.microsoft.com/office/drawing/2014/main" id="{6C348170-E6B0-314E-8A73-F31F0074F19C}"/>
              </a:ext>
            </a:extLst>
          </p:cNvPr>
          <p:cNvSpPr>
            <a:spLocks noGrp="1"/>
          </p:cNvSpPr>
          <p:nvPr>
            <p:ph type="hdr" sz="quarter"/>
          </p:nvPr>
        </p:nvSpPr>
        <p:spPr/>
        <p:txBody>
          <a:bodyPr/>
          <a:lstStyle/>
          <a:p>
            <a:r>
              <a:rPr lang="en-US" dirty="0"/>
              <a:t>Libraries Strengthening Connections Staff Orientation &amp; Training</a:t>
            </a:r>
          </a:p>
        </p:txBody>
      </p:sp>
    </p:spTree>
    <p:extLst>
      <p:ext uri="{BB962C8B-B14F-4D97-AF65-F5344CB8AC3E}">
        <p14:creationId xmlns:p14="http://schemas.microsoft.com/office/powerpoint/2010/main" val="133444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[TAYLOR]</a:t>
            </a:r>
          </a:p>
          <a:p>
            <a:r>
              <a:rPr lang="en-US" dirty="0"/>
              <a:t>DO: Go to NSOL page and go through the elements of the dashboard with learners.</a:t>
            </a:r>
          </a:p>
          <a:p>
            <a:pPr marL="230932" indent="-230932">
              <a:buAutoNum type="arabicPeriod"/>
            </a:pPr>
            <a:r>
              <a:rPr lang="en-US" dirty="0"/>
              <a:t>How to log on</a:t>
            </a:r>
          </a:p>
          <a:p>
            <a:pPr marL="230932" indent="-230932">
              <a:buAutoNum type="arabicPeriod"/>
            </a:pPr>
            <a:r>
              <a:rPr lang="en-US" dirty="0"/>
              <a:t>Explain the dashboard</a:t>
            </a:r>
          </a:p>
          <a:p>
            <a:pPr marL="230932" indent="-230932">
              <a:buAutoNum type="arabicPeriod"/>
            </a:pPr>
            <a:r>
              <a:rPr lang="en-US" dirty="0"/>
              <a:t>Explain how to take assessments</a:t>
            </a:r>
          </a:p>
          <a:p>
            <a:pPr marL="230932" indent="-230932">
              <a:buAutoNum type="arabicPeriod"/>
            </a:pPr>
            <a:endParaRPr lang="en-US" dirty="0"/>
          </a:p>
          <a:p>
            <a:pPr marL="230932" indent="-230932">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53084-661E-479F-9461-86C9403614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523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46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3DB023-A90D-401F-ACB9-1D485772A9D2}"/>
              </a:ext>
            </a:extLst>
          </p:cNvPr>
          <p:cNvPicPr>
            <a:picLocks noChangeAspect="1"/>
          </p:cNvPicPr>
          <p:nvPr userDrawn="1"/>
        </p:nvPicPr>
        <p:blipFill rotWithShape="1">
          <a:blip r:embed="rId2"/>
          <a:srcRect r="4112" b="31085"/>
          <a:stretch/>
        </p:blipFill>
        <p:spPr>
          <a:xfrm>
            <a:off x="0" y="0"/>
            <a:ext cx="108305" cy="6858000"/>
          </a:xfrm>
          <a:prstGeom prst="rect">
            <a:avLst/>
          </a:prstGeom>
        </p:spPr>
      </p:pic>
      <p:pic>
        <p:nvPicPr>
          <p:cNvPr id="8" name="Picture 7">
            <a:extLst>
              <a:ext uri="{FF2B5EF4-FFF2-40B4-BE49-F238E27FC236}">
                <a16:creationId xmlns:a16="http://schemas.microsoft.com/office/drawing/2014/main" id="{FC2D76AB-7C94-4828-8A9D-9B36F74790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0292" y="734270"/>
            <a:ext cx="5080884" cy="1770642"/>
          </a:xfrm>
          <a:prstGeom prst="rect">
            <a:avLst/>
          </a:prstGeom>
        </p:spPr>
      </p:pic>
      <p:sp>
        <p:nvSpPr>
          <p:cNvPr id="11" name="Title 10">
            <a:extLst>
              <a:ext uri="{FF2B5EF4-FFF2-40B4-BE49-F238E27FC236}">
                <a16:creationId xmlns:a16="http://schemas.microsoft.com/office/drawing/2014/main" id="{718B6379-EF7E-415A-B3F5-541067CC0577}"/>
              </a:ext>
            </a:extLst>
          </p:cNvPr>
          <p:cNvSpPr>
            <a:spLocks noGrp="1"/>
          </p:cNvSpPr>
          <p:nvPr>
            <p:ph type="title" hasCustomPrompt="1"/>
          </p:nvPr>
        </p:nvSpPr>
        <p:spPr>
          <a:xfrm>
            <a:off x="737947" y="2727326"/>
            <a:ext cx="10339628" cy="777874"/>
          </a:xfrm>
        </p:spPr>
        <p:txBody>
          <a:bodyPr>
            <a:normAutofit/>
          </a:bodyPr>
          <a:lstStyle>
            <a:lvl1pPr>
              <a:defRPr sz="3200"/>
            </a:lvl1pPr>
          </a:lstStyle>
          <a:p>
            <a:pPr algn="l"/>
            <a:r>
              <a:rPr lang="en-US" sz="3200">
                <a:latin typeface="Gotham Bold" pitchFamily="50" charset="0"/>
              </a:rPr>
              <a:t>Presentation Title</a:t>
            </a:r>
            <a:endParaRPr lang="en-US" sz="4400">
              <a:latin typeface="Gotham Bold" pitchFamily="50" charset="0"/>
            </a:endParaRPr>
          </a:p>
        </p:txBody>
      </p:sp>
      <p:sp>
        <p:nvSpPr>
          <p:cNvPr id="3" name="Text Placeholder 2">
            <a:extLst>
              <a:ext uri="{FF2B5EF4-FFF2-40B4-BE49-F238E27FC236}">
                <a16:creationId xmlns:a16="http://schemas.microsoft.com/office/drawing/2014/main" id="{1C33AD08-A53A-4314-BC0E-F2D1A7B4950B}"/>
              </a:ext>
            </a:extLst>
          </p:cNvPr>
          <p:cNvSpPr>
            <a:spLocks noGrp="1"/>
          </p:cNvSpPr>
          <p:nvPr>
            <p:ph type="body" sz="quarter" idx="10" hasCustomPrompt="1"/>
          </p:nvPr>
        </p:nvSpPr>
        <p:spPr>
          <a:xfrm>
            <a:off x="738188" y="3505200"/>
            <a:ext cx="10339387" cy="1222375"/>
          </a:xfrm>
        </p:spPr>
        <p:txBody>
          <a:bodyPr>
            <a:normAutofit/>
          </a:bodyPr>
          <a:lstStyle>
            <a:lvl1pPr marL="0" indent="0">
              <a:buNone/>
              <a:defRPr sz="3200"/>
            </a:lvl1pPr>
          </a:lstStyle>
          <a:p>
            <a:r>
              <a:rPr lang="en-US">
                <a:latin typeface="Gotham Book" panose="02000604040000020004" pitchFamily="50" charset="0"/>
              </a:rPr>
              <a:t>Subtitle</a:t>
            </a:r>
            <a:endParaRPr lang="en-US" sz="6000">
              <a:latin typeface="Gotham Book" panose="02000604040000020004" pitchFamily="50" charset="0"/>
            </a:endParaRPr>
          </a:p>
        </p:txBody>
      </p:sp>
    </p:spTree>
    <p:extLst>
      <p:ext uri="{BB962C8B-B14F-4D97-AF65-F5344CB8AC3E}">
        <p14:creationId xmlns:p14="http://schemas.microsoft.com/office/powerpoint/2010/main" val="14051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ilerplat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1D3E6C-104F-492F-9FA3-A83BDFA26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25792" y="1037748"/>
            <a:ext cx="6340416" cy="2476649"/>
          </a:xfrm>
          <a:prstGeom prst="rect">
            <a:avLst/>
          </a:prstGeom>
        </p:spPr>
      </p:pic>
      <p:sp>
        <p:nvSpPr>
          <p:cNvPr id="11" name="TextBox 10">
            <a:extLst>
              <a:ext uri="{FF2B5EF4-FFF2-40B4-BE49-F238E27FC236}">
                <a16:creationId xmlns:a16="http://schemas.microsoft.com/office/drawing/2014/main" id="{46691AE5-65EA-494A-9143-0A9A90422CEB}"/>
              </a:ext>
            </a:extLst>
          </p:cNvPr>
          <p:cNvSpPr txBox="1"/>
          <p:nvPr userDrawn="1"/>
        </p:nvSpPr>
        <p:spPr>
          <a:xfrm>
            <a:off x="2219325" y="3521333"/>
            <a:ext cx="7753350" cy="1107996"/>
          </a:xfrm>
          <a:prstGeom prst="rect">
            <a:avLst/>
          </a:prstGeom>
          <a:noFill/>
        </p:spPr>
        <p:txBody>
          <a:bodyPr wrap="square" rtlCol="0">
            <a:spAutoFit/>
          </a:bodyPr>
          <a:lstStyle/>
          <a:p>
            <a:pPr algn="ctr"/>
            <a:r>
              <a:rPr lang="en-US" sz="2400" b="1" dirty="0">
                <a:solidFill>
                  <a:schemeClr val="bg1"/>
                </a:solidFill>
              </a:rPr>
              <a:t>The State Library is part of the NC Department of </a:t>
            </a:r>
            <a:br>
              <a:rPr lang="en-US" sz="2400" b="1" dirty="0">
                <a:solidFill>
                  <a:schemeClr val="bg1"/>
                </a:solidFill>
              </a:rPr>
            </a:br>
            <a:r>
              <a:rPr lang="en-US" sz="2400" b="1" dirty="0">
                <a:solidFill>
                  <a:schemeClr val="bg1"/>
                </a:solidFill>
              </a:rPr>
              <a:t>Natural &amp; Cultural Resources</a:t>
            </a:r>
          </a:p>
          <a:p>
            <a:pPr algn="ctr"/>
            <a:endParaRPr lang="en-US" dirty="0"/>
          </a:p>
        </p:txBody>
      </p:sp>
      <p:sp>
        <p:nvSpPr>
          <p:cNvPr id="8" name="Text Placeholder 1">
            <a:extLst>
              <a:ext uri="{FF2B5EF4-FFF2-40B4-BE49-F238E27FC236}">
                <a16:creationId xmlns:a16="http://schemas.microsoft.com/office/drawing/2014/main" id="{BC64CD88-83B2-4F85-878B-3558922EB5E2}"/>
              </a:ext>
            </a:extLst>
          </p:cNvPr>
          <p:cNvSpPr txBox="1">
            <a:spLocks/>
          </p:cNvSpPr>
          <p:nvPr userDrawn="1"/>
        </p:nvSpPr>
        <p:spPr>
          <a:xfrm>
            <a:off x="1238250" y="4459870"/>
            <a:ext cx="9715500" cy="1414719"/>
          </a:xfrm>
          <a:prstGeom prst="rect">
            <a:avLst/>
          </a:prstGeom>
        </p:spPr>
        <p:txBody>
          <a:bodyPr>
            <a:normAutofit/>
          </a:bodyPr>
          <a:lstStyle>
            <a:lvl1pPr marL="228600" indent="-228600" algn="ctr" defTabSz="914400" rtl="0" eaLnBrk="1" latinLnBrk="0" hangingPunct="1">
              <a:lnSpc>
                <a:spcPct val="100000"/>
              </a:lnSpc>
              <a:spcBef>
                <a:spcPts val="600"/>
              </a:spcBef>
              <a:buFont typeface="Arial" panose="020B0604020202020204" pitchFamily="34" charset="0"/>
              <a:buChar char="•"/>
              <a:defRPr lang="en-US" sz="1800" kern="0" baseline="0" dirty="0">
                <a:solidFill>
                  <a:srgbClr val="404040"/>
                </a:solidFill>
                <a:latin typeface="+mn-lt"/>
                <a:ea typeface="+mn-ea"/>
                <a:cs typeface="+mn-cs"/>
              </a:defRPr>
            </a:lvl1pPr>
            <a:lvl2pPr marL="685800" indent="-228600" algn="l" defTabSz="914400" rtl="0" eaLnBrk="1" latinLnBrk="0" hangingPunct="1">
              <a:lnSpc>
                <a:spcPct val="108000"/>
              </a:lnSpc>
              <a:spcBef>
                <a:spcPts val="0"/>
              </a:spcBef>
              <a:buFont typeface="Arial" panose="020B0604020202020204" pitchFamily="34" charset="0"/>
              <a:buChar char="•"/>
              <a:defRPr lang="en-US" sz="4200" kern="1200" dirty="0">
                <a:solidFill>
                  <a:srgbClr val="404040"/>
                </a:solidFill>
                <a:latin typeface="+mn-lt"/>
                <a:ea typeface="+mn-ea"/>
                <a:cs typeface="+mn-cs"/>
              </a:defRPr>
            </a:lvl2pPr>
            <a:lvl3pPr marL="1427162" indent="-571500" algn="l" defTabSz="914400" rtl="0" eaLnBrk="1" latinLnBrk="0" hangingPunct="1">
              <a:lnSpc>
                <a:spcPct val="108000"/>
              </a:lnSpc>
              <a:spcBef>
                <a:spcPts val="600"/>
              </a:spcBef>
              <a:buFont typeface="Arial" panose="020B0604020202020204" pitchFamily="34" charset="0"/>
              <a:buChar char="•"/>
              <a:defRPr lang="en-US" sz="3800" kern="1200" dirty="0">
                <a:solidFill>
                  <a:srgbClr val="404040"/>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rgbClr val="404040"/>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1000"/>
              </a:spcBef>
              <a:buFont typeface="Arial" panose="020B0604020202020204" pitchFamily="34" charset="0"/>
              <a:buChar char="•"/>
              <a:defRPr lang="en-US" sz="2200" kern="1200" dirty="0">
                <a:solidFill>
                  <a:srgbClr val="404040"/>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The N.C. Department of Natural and Cultural Resources takes care of the things that people love about North Carolina, literally from A to Z—from the Arts to the Zoo, and so much more! We provide educational experiences, contribute to local economies, support public health and improve quality of life in all 100 counties.</a:t>
            </a:r>
          </a:p>
          <a:p>
            <a:endParaRPr lang="en-US" dirty="0"/>
          </a:p>
        </p:txBody>
      </p:sp>
    </p:spTree>
    <p:extLst>
      <p:ext uri="{BB962C8B-B14F-4D97-AF65-F5344CB8AC3E}">
        <p14:creationId xmlns:p14="http://schemas.microsoft.com/office/powerpoint/2010/main" val="369721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46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3DB023-A90D-401F-ACB9-1D485772A9D2}"/>
              </a:ext>
            </a:extLst>
          </p:cNvPr>
          <p:cNvPicPr>
            <a:picLocks noChangeAspect="1"/>
          </p:cNvPicPr>
          <p:nvPr userDrawn="1"/>
        </p:nvPicPr>
        <p:blipFill rotWithShape="1">
          <a:blip r:embed="rId2"/>
          <a:srcRect r="4112" b="31085"/>
          <a:stretch/>
        </p:blipFill>
        <p:spPr>
          <a:xfrm>
            <a:off x="0" y="0"/>
            <a:ext cx="108305" cy="6858000"/>
          </a:xfrm>
          <a:prstGeom prst="rect">
            <a:avLst/>
          </a:prstGeom>
        </p:spPr>
      </p:pic>
      <p:pic>
        <p:nvPicPr>
          <p:cNvPr id="8" name="Picture 7">
            <a:extLst>
              <a:ext uri="{FF2B5EF4-FFF2-40B4-BE49-F238E27FC236}">
                <a16:creationId xmlns:a16="http://schemas.microsoft.com/office/drawing/2014/main" id="{FC2D76AB-7C94-4828-8A9D-9B36F74790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0292" y="734270"/>
            <a:ext cx="5080884" cy="1770642"/>
          </a:xfrm>
          <a:prstGeom prst="rect">
            <a:avLst/>
          </a:prstGeom>
        </p:spPr>
      </p:pic>
      <p:sp>
        <p:nvSpPr>
          <p:cNvPr id="11" name="Title 10">
            <a:extLst>
              <a:ext uri="{FF2B5EF4-FFF2-40B4-BE49-F238E27FC236}">
                <a16:creationId xmlns:a16="http://schemas.microsoft.com/office/drawing/2014/main" id="{718B6379-EF7E-415A-B3F5-541067CC0577}"/>
              </a:ext>
            </a:extLst>
          </p:cNvPr>
          <p:cNvSpPr>
            <a:spLocks noGrp="1"/>
          </p:cNvSpPr>
          <p:nvPr>
            <p:ph type="title" hasCustomPrompt="1"/>
          </p:nvPr>
        </p:nvSpPr>
        <p:spPr>
          <a:xfrm>
            <a:off x="737947" y="2727326"/>
            <a:ext cx="10339628" cy="777874"/>
          </a:xfrm>
        </p:spPr>
        <p:txBody>
          <a:bodyPr>
            <a:normAutofit/>
          </a:bodyPr>
          <a:lstStyle>
            <a:lvl1pPr>
              <a:defRPr sz="3200"/>
            </a:lvl1pPr>
          </a:lstStyle>
          <a:p>
            <a:pPr algn="l"/>
            <a:r>
              <a:rPr lang="en-US" sz="3200" dirty="0">
                <a:latin typeface="Gotham Bold" pitchFamily="50" charset="0"/>
              </a:rPr>
              <a:t>Presentation Title</a:t>
            </a:r>
            <a:endParaRPr lang="en-US" sz="4400" dirty="0">
              <a:latin typeface="Gotham Bold" pitchFamily="50" charset="0"/>
            </a:endParaRPr>
          </a:p>
        </p:txBody>
      </p:sp>
      <p:sp>
        <p:nvSpPr>
          <p:cNvPr id="3" name="Text Placeholder 2">
            <a:extLst>
              <a:ext uri="{FF2B5EF4-FFF2-40B4-BE49-F238E27FC236}">
                <a16:creationId xmlns:a16="http://schemas.microsoft.com/office/drawing/2014/main" id="{1C33AD08-A53A-4314-BC0E-F2D1A7B4950B}"/>
              </a:ext>
            </a:extLst>
          </p:cNvPr>
          <p:cNvSpPr>
            <a:spLocks noGrp="1"/>
          </p:cNvSpPr>
          <p:nvPr>
            <p:ph type="body" sz="quarter" idx="10" hasCustomPrompt="1"/>
          </p:nvPr>
        </p:nvSpPr>
        <p:spPr>
          <a:xfrm>
            <a:off x="738188" y="3505200"/>
            <a:ext cx="10339387" cy="1222375"/>
          </a:xfrm>
        </p:spPr>
        <p:txBody>
          <a:bodyPr>
            <a:normAutofit/>
          </a:bodyPr>
          <a:lstStyle>
            <a:lvl1pPr marL="0" indent="0">
              <a:buNone/>
              <a:defRPr sz="3200"/>
            </a:lvl1pPr>
          </a:lstStyle>
          <a:p>
            <a:r>
              <a:rPr lang="en-US" dirty="0">
                <a:latin typeface="Gotham Book" panose="02000604040000020004" pitchFamily="50" charset="0"/>
              </a:rPr>
              <a:t>Subtitle</a:t>
            </a:r>
            <a:endParaRPr lang="en-US" sz="6000" dirty="0">
              <a:latin typeface="Gotham Book" panose="02000604040000020004" pitchFamily="50" charset="0"/>
            </a:endParaRPr>
          </a:p>
        </p:txBody>
      </p:sp>
    </p:spTree>
    <p:extLst>
      <p:ext uri="{BB962C8B-B14F-4D97-AF65-F5344CB8AC3E}">
        <p14:creationId xmlns:p14="http://schemas.microsoft.com/office/powerpoint/2010/main" val="174688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1">
    <p:bg>
      <p:bgPr>
        <a:solidFill>
          <a:srgbClr val="004466"/>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64F3AE-B761-40CC-BBFC-932B780A34A3}"/>
              </a:ext>
            </a:extLst>
          </p:cNvPr>
          <p:cNvSpPr>
            <a:spLocks noGrp="1"/>
          </p:cNvSpPr>
          <p:nvPr>
            <p:ph type="body" sz="quarter" idx="10" hasCustomPrompt="1"/>
          </p:nvPr>
        </p:nvSpPr>
        <p:spPr>
          <a:xfrm>
            <a:off x="1271588" y="1658875"/>
            <a:ext cx="9801225" cy="3898545"/>
          </a:xfrm>
        </p:spPr>
        <p:txBody>
          <a:bodyPr>
            <a:normAutofit/>
          </a:bodyPr>
          <a:lstStyle>
            <a:lvl1pPr marL="0" indent="0" algn="ctr">
              <a:buNone/>
              <a:defRPr sz="3200">
                <a:solidFill>
                  <a:schemeClr val="bg1"/>
                </a:solidFill>
                <a:latin typeface="Gotham Book" panose="02000604040000020004" pitchFamily="50"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posuere</a:t>
            </a:r>
            <a:r>
              <a:rPr lang="en-US" dirty="0"/>
              <a:t>, lorem lacinia </a:t>
            </a:r>
            <a:r>
              <a:rPr lang="en-US" dirty="0" err="1"/>
              <a:t>sodales</a:t>
            </a:r>
            <a:r>
              <a:rPr lang="en-US" dirty="0"/>
              <a:t> </a:t>
            </a:r>
            <a:r>
              <a:rPr lang="en-US" dirty="0" err="1"/>
              <a:t>euismod</a:t>
            </a:r>
            <a:r>
              <a:rPr lang="en-US" dirty="0"/>
              <a:t>, libero lorem </a:t>
            </a:r>
            <a:r>
              <a:rPr lang="en-US" dirty="0" err="1"/>
              <a:t>aliquam</a:t>
            </a:r>
            <a:r>
              <a:rPr lang="en-US" dirty="0"/>
              <a:t> </a:t>
            </a:r>
            <a:r>
              <a:rPr lang="en-US" dirty="0" err="1"/>
              <a:t>massa</a:t>
            </a:r>
            <a:r>
              <a:rPr lang="en-US" dirty="0"/>
              <a:t>, et vestibulum ligula </a:t>
            </a:r>
            <a:r>
              <a:rPr lang="en-US" dirty="0" err="1"/>
              <a:t>nulla</a:t>
            </a:r>
            <a:r>
              <a:rPr lang="en-US" dirty="0"/>
              <a:t> at </a:t>
            </a:r>
            <a:r>
              <a:rPr lang="en-US" dirty="0" err="1"/>
              <a:t>tellus</a:t>
            </a:r>
            <a:r>
              <a:rPr lang="en-US" dirty="0"/>
              <a:t>.</a:t>
            </a:r>
          </a:p>
        </p:txBody>
      </p:sp>
      <p:sp>
        <p:nvSpPr>
          <p:cNvPr id="9" name="Text Placeholder 8">
            <a:extLst>
              <a:ext uri="{FF2B5EF4-FFF2-40B4-BE49-F238E27FC236}">
                <a16:creationId xmlns:a16="http://schemas.microsoft.com/office/drawing/2014/main" id="{DDDF07D7-A343-4F9B-A2E6-FF4D5087BB6E}"/>
              </a:ext>
            </a:extLst>
          </p:cNvPr>
          <p:cNvSpPr>
            <a:spLocks noGrp="1"/>
          </p:cNvSpPr>
          <p:nvPr>
            <p:ph type="body" sz="quarter" idx="11" hasCustomPrompt="1"/>
          </p:nvPr>
        </p:nvSpPr>
        <p:spPr>
          <a:xfrm>
            <a:off x="499231" y="519529"/>
            <a:ext cx="9801225" cy="657225"/>
          </a:xfrm>
        </p:spPr>
        <p:txBody>
          <a:bodyPr>
            <a:normAutofit/>
          </a:bodyPr>
          <a:lstStyle>
            <a:lvl1pPr marL="0" indent="0" algn="l">
              <a:buNone/>
              <a:defRPr sz="3600">
                <a:solidFill>
                  <a:schemeClr val="bg1"/>
                </a:solidFill>
                <a:latin typeface="Gotham Medium" panose="02000604030000020004" pitchFamily="50" charset="0"/>
              </a:defRPr>
            </a:lvl1pPr>
          </a:lstStyle>
          <a:p>
            <a:pPr lvl="0"/>
            <a:r>
              <a:rPr lang="en-US" dirty="0">
                <a:latin typeface="Gotham Medium" panose="02000604030000020004" pitchFamily="50" charset="0"/>
              </a:rPr>
              <a:t>Title goes here.</a:t>
            </a:r>
            <a:endParaRPr lang="en-US" dirty="0"/>
          </a:p>
        </p:txBody>
      </p:sp>
      <p:pic>
        <p:nvPicPr>
          <p:cNvPr id="4" name="Picture 3">
            <a:extLst>
              <a:ext uri="{FF2B5EF4-FFF2-40B4-BE49-F238E27FC236}">
                <a16:creationId xmlns:a16="http://schemas.microsoft.com/office/drawing/2014/main" id="{C24924D8-DF16-414D-857E-0B7DE58BD2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81939" y="5632750"/>
            <a:ext cx="8609522" cy="1130000"/>
          </a:xfrm>
          <a:prstGeom prst="rect">
            <a:avLst/>
          </a:prstGeom>
        </p:spPr>
      </p:pic>
    </p:spTree>
    <p:extLst>
      <p:ext uri="{BB962C8B-B14F-4D97-AF65-F5344CB8AC3E}">
        <p14:creationId xmlns:p14="http://schemas.microsoft.com/office/powerpoint/2010/main" val="222276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2">
    <p:bg>
      <p:bgPr>
        <a:solidFill>
          <a:srgbClr val="004466"/>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64F3AE-B761-40CC-BBFC-932B780A34A3}"/>
              </a:ext>
            </a:extLst>
          </p:cNvPr>
          <p:cNvSpPr>
            <a:spLocks noGrp="1"/>
          </p:cNvSpPr>
          <p:nvPr>
            <p:ph type="body" sz="quarter" idx="10" hasCustomPrompt="1"/>
          </p:nvPr>
        </p:nvSpPr>
        <p:spPr>
          <a:xfrm>
            <a:off x="1271588" y="2102760"/>
            <a:ext cx="9801225" cy="3871912"/>
          </a:xfrm>
        </p:spPr>
        <p:txBody>
          <a:bodyPr>
            <a:normAutofit/>
          </a:bodyPr>
          <a:lstStyle>
            <a:lvl1pPr marL="0" indent="0" algn="ctr">
              <a:buNone/>
              <a:defRPr sz="3200">
                <a:solidFill>
                  <a:schemeClr val="bg1"/>
                </a:solidFill>
                <a:latin typeface="Gotham Book" panose="02000604040000020004" pitchFamily="50"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posuere</a:t>
            </a:r>
            <a:r>
              <a:rPr lang="en-US" dirty="0"/>
              <a:t>, lorem lacinia </a:t>
            </a:r>
            <a:r>
              <a:rPr lang="en-US" dirty="0" err="1"/>
              <a:t>sodales</a:t>
            </a:r>
            <a:r>
              <a:rPr lang="en-US" dirty="0"/>
              <a:t> </a:t>
            </a:r>
            <a:r>
              <a:rPr lang="en-US" dirty="0" err="1"/>
              <a:t>euismod</a:t>
            </a:r>
            <a:r>
              <a:rPr lang="en-US" dirty="0"/>
              <a:t>, libero lorem </a:t>
            </a:r>
            <a:r>
              <a:rPr lang="en-US" dirty="0" err="1"/>
              <a:t>aliquam</a:t>
            </a:r>
            <a:r>
              <a:rPr lang="en-US" dirty="0"/>
              <a:t> </a:t>
            </a:r>
            <a:r>
              <a:rPr lang="en-US" dirty="0" err="1"/>
              <a:t>massa</a:t>
            </a:r>
            <a:r>
              <a:rPr lang="en-US" dirty="0"/>
              <a:t>, et vestibulum ligula </a:t>
            </a:r>
            <a:r>
              <a:rPr lang="en-US" dirty="0" err="1"/>
              <a:t>nulla</a:t>
            </a:r>
            <a:r>
              <a:rPr lang="en-US" dirty="0"/>
              <a:t> at </a:t>
            </a:r>
            <a:r>
              <a:rPr lang="en-US" dirty="0" err="1"/>
              <a:t>tellus</a:t>
            </a:r>
            <a:r>
              <a:rPr lang="en-US" dirty="0"/>
              <a:t>.</a:t>
            </a:r>
          </a:p>
        </p:txBody>
      </p:sp>
      <p:sp>
        <p:nvSpPr>
          <p:cNvPr id="9" name="Text Placeholder 8">
            <a:extLst>
              <a:ext uri="{FF2B5EF4-FFF2-40B4-BE49-F238E27FC236}">
                <a16:creationId xmlns:a16="http://schemas.microsoft.com/office/drawing/2014/main" id="{DDDF07D7-A343-4F9B-A2E6-FF4D5087BB6E}"/>
              </a:ext>
            </a:extLst>
          </p:cNvPr>
          <p:cNvSpPr>
            <a:spLocks noGrp="1"/>
          </p:cNvSpPr>
          <p:nvPr>
            <p:ph type="body" sz="quarter" idx="11" hasCustomPrompt="1"/>
          </p:nvPr>
        </p:nvSpPr>
        <p:spPr>
          <a:xfrm>
            <a:off x="1271588" y="971550"/>
            <a:ext cx="9801225" cy="657225"/>
          </a:xfrm>
        </p:spPr>
        <p:txBody>
          <a:bodyPr>
            <a:normAutofit/>
          </a:bodyPr>
          <a:lstStyle>
            <a:lvl1pPr marL="0" indent="0" algn="ctr">
              <a:buNone/>
              <a:defRPr sz="3600">
                <a:solidFill>
                  <a:schemeClr val="bg1"/>
                </a:solidFill>
                <a:latin typeface="Gotham Medium" panose="02000604030000020004" pitchFamily="50" charset="0"/>
              </a:defRPr>
            </a:lvl1pPr>
          </a:lstStyle>
          <a:p>
            <a:pPr lvl="0"/>
            <a:r>
              <a:rPr lang="en-US" dirty="0">
                <a:latin typeface="Gotham Medium" panose="02000604030000020004" pitchFamily="50" charset="0"/>
              </a:rPr>
              <a:t>Title Goes Here</a:t>
            </a:r>
            <a:endParaRPr lang="en-US" dirty="0"/>
          </a:p>
        </p:txBody>
      </p:sp>
      <p:pic>
        <p:nvPicPr>
          <p:cNvPr id="4" name="Picture 3">
            <a:extLst>
              <a:ext uri="{FF2B5EF4-FFF2-40B4-BE49-F238E27FC236}">
                <a16:creationId xmlns:a16="http://schemas.microsoft.com/office/drawing/2014/main" id="{C24924D8-DF16-414D-857E-0B7DE58BD2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81939" y="5632750"/>
            <a:ext cx="8609522" cy="1130000"/>
          </a:xfrm>
          <a:prstGeom prst="rect">
            <a:avLst/>
          </a:prstGeom>
        </p:spPr>
      </p:pic>
    </p:spTree>
    <p:extLst>
      <p:ext uri="{BB962C8B-B14F-4D97-AF65-F5344CB8AC3E}">
        <p14:creationId xmlns:p14="http://schemas.microsoft.com/office/powerpoint/2010/main" val="329993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mp; Text">
    <p:bg>
      <p:bgPr>
        <a:solidFill>
          <a:srgbClr val="00446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7631A-AD65-40D5-B5E9-5FE5E663DE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81939" y="5632750"/>
            <a:ext cx="8609522" cy="1130000"/>
          </a:xfrm>
          <a:prstGeom prst="rect">
            <a:avLst/>
          </a:prstGeom>
        </p:spPr>
      </p:pic>
      <p:sp>
        <p:nvSpPr>
          <p:cNvPr id="4" name="Picture Placeholder 3">
            <a:extLst>
              <a:ext uri="{FF2B5EF4-FFF2-40B4-BE49-F238E27FC236}">
                <a16:creationId xmlns:a16="http://schemas.microsoft.com/office/drawing/2014/main" id="{768221CA-F54C-422E-8CC8-FB3E214C65CE}"/>
              </a:ext>
            </a:extLst>
          </p:cNvPr>
          <p:cNvSpPr>
            <a:spLocks noGrp="1"/>
          </p:cNvSpPr>
          <p:nvPr>
            <p:ph type="pic" sz="quarter" idx="10"/>
          </p:nvPr>
        </p:nvSpPr>
        <p:spPr>
          <a:xfrm>
            <a:off x="1028700" y="1471612"/>
            <a:ext cx="4552950" cy="3914775"/>
          </a:xfrm>
        </p:spPr>
        <p:txBody>
          <a:bodyPr/>
          <a:lstStyle/>
          <a:p>
            <a:endParaRPr lang="en-US" dirty="0"/>
          </a:p>
        </p:txBody>
      </p:sp>
      <p:sp>
        <p:nvSpPr>
          <p:cNvPr id="6" name="Text Placeholder 5">
            <a:extLst>
              <a:ext uri="{FF2B5EF4-FFF2-40B4-BE49-F238E27FC236}">
                <a16:creationId xmlns:a16="http://schemas.microsoft.com/office/drawing/2014/main" id="{234DAA0D-0058-497E-9612-2C9EBC0B1D63}"/>
              </a:ext>
            </a:extLst>
          </p:cNvPr>
          <p:cNvSpPr>
            <a:spLocks noGrp="1"/>
          </p:cNvSpPr>
          <p:nvPr>
            <p:ph type="body" sz="quarter" idx="11"/>
          </p:nvPr>
        </p:nvSpPr>
        <p:spPr>
          <a:xfrm>
            <a:off x="5829300" y="1471612"/>
            <a:ext cx="5334000" cy="391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185A03-0798-4DC4-92EC-979411F3EBB1}"/>
              </a:ext>
            </a:extLst>
          </p:cNvPr>
          <p:cNvSpPr>
            <a:spLocks noGrp="1"/>
          </p:cNvSpPr>
          <p:nvPr>
            <p:ph type="body" sz="quarter" idx="12" hasCustomPrompt="1"/>
          </p:nvPr>
        </p:nvSpPr>
        <p:spPr>
          <a:xfrm>
            <a:off x="499231" y="519529"/>
            <a:ext cx="9801225" cy="657225"/>
          </a:xfrm>
        </p:spPr>
        <p:txBody>
          <a:bodyPr>
            <a:normAutofit/>
          </a:bodyPr>
          <a:lstStyle>
            <a:lvl1pPr marL="0" indent="0" algn="l">
              <a:buNone/>
              <a:defRPr sz="3600">
                <a:solidFill>
                  <a:schemeClr val="bg1"/>
                </a:solidFill>
                <a:latin typeface="Gotham Medium" panose="02000604030000020004" pitchFamily="50" charset="0"/>
              </a:defRPr>
            </a:lvl1pPr>
          </a:lstStyle>
          <a:p>
            <a:pPr lvl="0"/>
            <a:r>
              <a:rPr lang="en-US" dirty="0">
                <a:latin typeface="Gotham Medium" panose="02000604030000020004" pitchFamily="50" charset="0"/>
              </a:rPr>
              <a:t>Title goes here.</a:t>
            </a:r>
            <a:endParaRPr lang="en-US" dirty="0"/>
          </a:p>
        </p:txBody>
      </p:sp>
    </p:spTree>
    <p:extLst>
      <p:ext uri="{BB962C8B-B14F-4D97-AF65-F5344CB8AC3E}">
        <p14:creationId xmlns:p14="http://schemas.microsoft.com/office/powerpoint/2010/main" val="3708475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mp; Text 2">
    <p:bg>
      <p:bgPr>
        <a:solidFill>
          <a:srgbClr val="00446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7631A-AD65-40D5-B5E9-5FE5E663DE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81939" y="5632750"/>
            <a:ext cx="8609522" cy="1130000"/>
          </a:xfrm>
          <a:prstGeom prst="rect">
            <a:avLst/>
          </a:prstGeom>
        </p:spPr>
      </p:pic>
      <p:sp>
        <p:nvSpPr>
          <p:cNvPr id="4" name="Picture Placeholder 3">
            <a:extLst>
              <a:ext uri="{FF2B5EF4-FFF2-40B4-BE49-F238E27FC236}">
                <a16:creationId xmlns:a16="http://schemas.microsoft.com/office/drawing/2014/main" id="{768221CA-F54C-422E-8CC8-FB3E214C65CE}"/>
              </a:ext>
            </a:extLst>
          </p:cNvPr>
          <p:cNvSpPr>
            <a:spLocks noGrp="1"/>
          </p:cNvSpPr>
          <p:nvPr>
            <p:ph type="pic" sz="quarter" idx="10"/>
          </p:nvPr>
        </p:nvSpPr>
        <p:spPr>
          <a:xfrm>
            <a:off x="1028700" y="1871662"/>
            <a:ext cx="4552950" cy="3509963"/>
          </a:xfrm>
        </p:spPr>
        <p:txBody>
          <a:bodyPr/>
          <a:lstStyle/>
          <a:p>
            <a:endParaRPr lang="en-US" dirty="0"/>
          </a:p>
        </p:txBody>
      </p:sp>
      <p:sp>
        <p:nvSpPr>
          <p:cNvPr id="6" name="Text Placeholder 5">
            <a:extLst>
              <a:ext uri="{FF2B5EF4-FFF2-40B4-BE49-F238E27FC236}">
                <a16:creationId xmlns:a16="http://schemas.microsoft.com/office/drawing/2014/main" id="{234DAA0D-0058-497E-9612-2C9EBC0B1D63}"/>
              </a:ext>
            </a:extLst>
          </p:cNvPr>
          <p:cNvSpPr>
            <a:spLocks noGrp="1"/>
          </p:cNvSpPr>
          <p:nvPr>
            <p:ph type="body" sz="quarter" idx="11"/>
          </p:nvPr>
        </p:nvSpPr>
        <p:spPr>
          <a:xfrm>
            <a:off x="5829300" y="1871662"/>
            <a:ext cx="5334000" cy="350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1F1745A3-F003-43C9-83EF-7709000FFD41}"/>
              </a:ext>
            </a:extLst>
          </p:cNvPr>
          <p:cNvSpPr>
            <a:spLocks noGrp="1"/>
          </p:cNvSpPr>
          <p:nvPr>
            <p:ph type="body" sz="quarter" idx="12" hasCustomPrompt="1"/>
          </p:nvPr>
        </p:nvSpPr>
        <p:spPr>
          <a:xfrm>
            <a:off x="1271588" y="971550"/>
            <a:ext cx="9801225" cy="657225"/>
          </a:xfrm>
        </p:spPr>
        <p:txBody>
          <a:bodyPr>
            <a:normAutofit/>
          </a:bodyPr>
          <a:lstStyle>
            <a:lvl1pPr marL="0" indent="0" algn="ctr">
              <a:buNone/>
              <a:defRPr sz="3600">
                <a:solidFill>
                  <a:schemeClr val="bg1"/>
                </a:solidFill>
                <a:latin typeface="Gotham Medium" panose="02000604030000020004" pitchFamily="50" charset="0"/>
              </a:defRPr>
            </a:lvl1pPr>
          </a:lstStyle>
          <a:p>
            <a:pPr lvl="0"/>
            <a:r>
              <a:rPr lang="en-US" dirty="0">
                <a:latin typeface="Gotham Medium" panose="02000604030000020004" pitchFamily="50" charset="0"/>
              </a:rPr>
              <a:t>Title Goes Here</a:t>
            </a:r>
            <a:endParaRPr lang="en-US" dirty="0"/>
          </a:p>
        </p:txBody>
      </p:sp>
    </p:spTree>
    <p:extLst>
      <p:ext uri="{BB962C8B-B14F-4D97-AF65-F5344CB8AC3E}">
        <p14:creationId xmlns:p14="http://schemas.microsoft.com/office/powerpoint/2010/main" val="381768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bg>
      <p:bgPr>
        <a:solidFill>
          <a:srgbClr val="00446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3F0CCC3-91DC-4F7B-8FB0-F04717687B10}"/>
              </a:ext>
            </a:extLst>
          </p:cNvPr>
          <p:cNvSpPr>
            <a:spLocks noGrp="1"/>
          </p:cNvSpPr>
          <p:nvPr>
            <p:ph type="pic" sz="quarter" idx="10"/>
          </p:nvPr>
        </p:nvSpPr>
        <p:spPr>
          <a:xfrm>
            <a:off x="1871662" y="809625"/>
            <a:ext cx="8448675" cy="4743450"/>
          </a:xfrm>
        </p:spPr>
        <p:txBody>
          <a:bodyPr/>
          <a:lstStyle/>
          <a:p>
            <a:endParaRPr lang="en-US" dirty="0"/>
          </a:p>
        </p:txBody>
      </p:sp>
      <p:pic>
        <p:nvPicPr>
          <p:cNvPr id="5" name="Picture 4">
            <a:extLst>
              <a:ext uri="{FF2B5EF4-FFF2-40B4-BE49-F238E27FC236}">
                <a16:creationId xmlns:a16="http://schemas.microsoft.com/office/drawing/2014/main" id="{08A73AEA-3809-4308-80D5-A9290B9F19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81939" y="5632750"/>
            <a:ext cx="8609522" cy="1130000"/>
          </a:xfrm>
          <a:prstGeom prst="rect">
            <a:avLst/>
          </a:prstGeom>
        </p:spPr>
      </p:pic>
    </p:spTree>
    <p:extLst>
      <p:ext uri="{BB962C8B-B14F-4D97-AF65-F5344CB8AC3E}">
        <p14:creationId xmlns:p14="http://schemas.microsoft.com/office/powerpoint/2010/main" val="2499982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 Logo">
    <p:bg>
      <p:bgPr>
        <a:solidFill>
          <a:srgbClr val="00446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7631A-AD65-40D5-B5E9-5FE5E663DE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81939" y="5632750"/>
            <a:ext cx="8609522" cy="1130000"/>
          </a:xfrm>
          <a:prstGeom prst="rect">
            <a:avLst/>
          </a:prstGeom>
        </p:spPr>
      </p:pic>
    </p:spTree>
    <p:extLst>
      <p:ext uri="{BB962C8B-B14F-4D97-AF65-F5344CB8AC3E}">
        <p14:creationId xmlns:p14="http://schemas.microsoft.com/office/powerpoint/2010/main" val="3948703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No Logo">
    <p:bg>
      <p:bgPr>
        <a:solidFill>
          <a:srgbClr val="0044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51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6DCD83-C71F-4EC4-BFD1-64DFC7F796D6}"/>
              </a:ext>
            </a:extLst>
          </p:cNvPr>
          <p:cNvSpPr txBox="1">
            <a:spLocks/>
          </p:cNvSpPr>
          <p:nvPr userDrawn="1"/>
        </p:nvSpPr>
        <p:spPr>
          <a:xfrm>
            <a:off x="4826630" y="3546383"/>
            <a:ext cx="6925212" cy="625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800" kern="1200" cap="all" baseline="0" dirty="0">
                <a:solidFill>
                  <a:srgbClr val="B3223B"/>
                </a:solidFill>
                <a:latin typeface="Gotham Medium" panose="02000604030000020004" pitchFamily="50" charset="0"/>
                <a:ea typeface="+mj-ea"/>
                <a:cs typeface="+mj-cs"/>
              </a:defRPr>
            </a:lvl1pPr>
          </a:lstStyle>
          <a:p>
            <a:r>
              <a:rPr lang="en-US" sz="6000" b="1" dirty="0">
                <a:solidFill>
                  <a:schemeClr val="bg1"/>
                </a:solidFill>
                <a:latin typeface="Gotham Bold" pitchFamily="50" charset="0"/>
              </a:rPr>
              <a:t>QUESTIONS</a:t>
            </a:r>
          </a:p>
        </p:txBody>
      </p:sp>
      <p:sp>
        <p:nvSpPr>
          <p:cNvPr id="4" name="TextBox 3">
            <a:extLst>
              <a:ext uri="{FF2B5EF4-FFF2-40B4-BE49-F238E27FC236}">
                <a16:creationId xmlns:a16="http://schemas.microsoft.com/office/drawing/2014/main" id="{2146A49E-55F2-4775-8F8C-C16CBB013048}"/>
              </a:ext>
            </a:extLst>
          </p:cNvPr>
          <p:cNvSpPr txBox="1"/>
          <p:nvPr userDrawn="1"/>
        </p:nvSpPr>
        <p:spPr>
          <a:xfrm>
            <a:off x="1729409" y="0"/>
            <a:ext cx="4969566" cy="7017306"/>
          </a:xfrm>
          <a:prstGeom prst="rect">
            <a:avLst/>
          </a:prstGeom>
          <a:noFill/>
        </p:spPr>
        <p:txBody>
          <a:bodyPr wrap="square" rtlCol="0">
            <a:spAutoFit/>
          </a:bodyPr>
          <a:lstStyle/>
          <a:p>
            <a:r>
              <a:rPr lang="en-US" sz="45000" dirty="0">
                <a:solidFill>
                  <a:schemeClr val="bg1"/>
                </a:solidFill>
                <a:latin typeface="Arial Black" panose="020B0A04020102020204" pitchFamily="34" charset="0"/>
              </a:rPr>
              <a:t>?</a:t>
            </a:r>
          </a:p>
        </p:txBody>
      </p:sp>
      <p:sp>
        <p:nvSpPr>
          <p:cNvPr id="5" name="Text Placeholder 10">
            <a:extLst>
              <a:ext uri="{FF2B5EF4-FFF2-40B4-BE49-F238E27FC236}">
                <a16:creationId xmlns:a16="http://schemas.microsoft.com/office/drawing/2014/main" id="{7D4640FC-BBDC-4492-B1C6-56992BF0BFD3}"/>
              </a:ext>
            </a:extLst>
          </p:cNvPr>
          <p:cNvSpPr txBox="1">
            <a:spLocks/>
          </p:cNvSpPr>
          <p:nvPr userDrawn="1"/>
        </p:nvSpPr>
        <p:spPr>
          <a:xfrm rot="5400000">
            <a:off x="7309471" y="2064446"/>
            <a:ext cx="199471" cy="4815637"/>
          </a:xfrm>
          <a:prstGeom prst="rect">
            <a:avLst/>
          </a:prstGeom>
          <a:solidFill>
            <a:schemeClr val="bg1"/>
          </a:solidFill>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1200" kern="1200">
                <a:solidFill>
                  <a:srgbClr val="214F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d</a:t>
            </a:r>
          </a:p>
        </p:txBody>
      </p:sp>
    </p:spTree>
    <p:extLst>
      <p:ext uri="{BB962C8B-B14F-4D97-AF65-F5344CB8AC3E}">
        <p14:creationId xmlns:p14="http://schemas.microsoft.com/office/powerpoint/2010/main" val="401949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1">
    <p:bg>
      <p:bgPr>
        <a:solidFill>
          <a:srgbClr val="004466"/>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64F3AE-B761-40CC-BBFC-932B780A34A3}"/>
              </a:ext>
            </a:extLst>
          </p:cNvPr>
          <p:cNvSpPr>
            <a:spLocks noGrp="1"/>
          </p:cNvSpPr>
          <p:nvPr>
            <p:ph type="body" sz="quarter" idx="10" hasCustomPrompt="1"/>
          </p:nvPr>
        </p:nvSpPr>
        <p:spPr>
          <a:xfrm>
            <a:off x="1271588" y="1658875"/>
            <a:ext cx="9801225" cy="3898545"/>
          </a:xfrm>
        </p:spPr>
        <p:txBody>
          <a:bodyPr>
            <a:normAutofit/>
          </a:bodyPr>
          <a:lstStyle>
            <a:lvl1pPr marL="0" indent="0" algn="ctr">
              <a:buNone/>
              <a:defRPr sz="3200">
                <a:solidFill>
                  <a:schemeClr val="bg1"/>
                </a:solidFill>
                <a:latin typeface="Gotham Book" panose="02000604040000020004" pitchFamily="50"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posuere</a:t>
            </a:r>
            <a:r>
              <a:rPr lang="en-US"/>
              <a:t>, lorem lacinia </a:t>
            </a:r>
            <a:r>
              <a:rPr lang="en-US" err="1"/>
              <a:t>sodales</a:t>
            </a:r>
            <a:r>
              <a:rPr lang="en-US"/>
              <a:t> </a:t>
            </a:r>
            <a:r>
              <a:rPr lang="en-US" err="1"/>
              <a:t>euismod</a:t>
            </a:r>
            <a:r>
              <a:rPr lang="en-US"/>
              <a:t>, libero lorem </a:t>
            </a:r>
            <a:r>
              <a:rPr lang="en-US" err="1"/>
              <a:t>aliquam</a:t>
            </a:r>
            <a:r>
              <a:rPr lang="en-US"/>
              <a:t> </a:t>
            </a:r>
            <a:r>
              <a:rPr lang="en-US" err="1"/>
              <a:t>massa</a:t>
            </a:r>
            <a:r>
              <a:rPr lang="en-US"/>
              <a:t>, et vestibulum ligula </a:t>
            </a:r>
            <a:r>
              <a:rPr lang="en-US" err="1"/>
              <a:t>nulla</a:t>
            </a:r>
            <a:r>
              <a:rPr lang="en-US"/>
              <a:t> at </a:t>
            </a:r>
            <a:r>
              <a:rPr lang="en-US" err="1"/>
              <a:t>tellus</a:t>
            </a:r>
            <a:r>
              <a:rPr lang="en-US"/>
              <a:t>.</a:t>
            </a:r>
          </a:p>
        </p:txBody>
      </p:sp>
      <p:sp>
        <p:nvSpPr>
          <p:cNvPr id="9" name="Text Placeholder 8">
            <a:extLst>
              <a:ext uri="{FF2B5EF4-FFF2-40B4-BE49-F238E27FC236}">
                <a16:creationId xmlns:a16="http://schemas.microsoft.com/office/drawing/2014/main" id="{DDDF07D7-A343-4F9B-A2E6-FF4D5087BB6E}"/>
              </a:ext>
            </a:extLst>
          </p:cNvPr>
          <p:cNvSpPr>
            <a:spLocks noGrp="1"/>
          </p:cNvSpPr>
          <p:nvPr>
            <p:ph type="body" sz="quarter" idx="11" hasCustomPrompt="1"/>
          </p:nvPr>
        </p:nvSpPr>
        <p:spPr>
          <a:xfrm>
            <a:off x="499231" y="519529"/>
            <a:ext cx="9801225" cy="657225"/>
          </a:xfrm>
        </p:spPr>
        <p:txBody>
          <a:bodyPr>
            <a:normAutofit/>
          </a:bodyPr>
          <a:lstStyle>
            <a:lvl1pPr marL="0" indent="0" algn="l">
              <a:buNone/>
              <a:defRPr sz="3600">
                <a:solidFill>
                  <a:schemeClr val="bg1"/>
                </a:solidFill>
                <a:latin typeface="Gotham Medium" panose="02000604030000020004" pitchFamily="50" charset="0"/>
              </a:defRPr>
            </a:lvl1pPr>
          </a:lstStyle>
          <a:p>
            <a:pPr lvl="0"/>
            <a:r>
              <a:rPr lang="en-US">
                <a:latin typeface="Gotham Medium" panose="02000604030000020004" pitchFamily="50" charset="0"/>
              </a:rPr>
              <a:t>Title goes here.</a:t>
            </a:r>
            <a:endParaRPr lang="en-US"/>
          </a:p>
        </p:txBody>
      </p:sp>
    </p:spTree>
    <p:extLst>
      <p:ext uri="{BB962C8B-B14F-4D97-AF65-F5344CB8AC3E}">
        <p14:creationId xmlns:p14="http://schemas.microsoft.com/office/powerpoint/2010/main" val="1810210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ilerplat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1D3E6C-104F-492F-9FA3-A83BDFA26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925792" y="1037748"/>
            <a:ext cx="6340416" cy="2476649"/>
          </a:xfrm>
          <a:prstGeom prst="rect">
            <a:avLst/>
          </a:prstGeom>
        </p:spPr>
      </p:pic>
      <p:sp>
        <p:nvSpPr>
          <p:cNvPr id="11" name="TextBox 10">
            <a:extLst>
              <a:ext uri="{FF2B5EF4-FFF2-40B4-BE49-F238E27FC236}">
                <a16:creationId xmlns:a16="http://schemas.microsoft.com/office/drawing/2014/main" id="{46691AE5-65EA-494A-9143-0A9A90422CEB}"/>
              </a:ext>
            </a:extLst>
          </p:cNvPr>
          <p:cNvSpPr txBox="1"/>
          <p:nvPr userDrawn="1"/>
        </p:nvSpPr>
        <p:spPr>
          <a:xfrm>
            <a:off x="2219325" y="3521333"/>
            <a:ext cx="7753350" cy="1107996"/>
          </a:xfrm>
          <a:prstGeom prst="rect">
            <a:avLst/>
          </a:prstGeom>
          <a:noFill/>
        </p:spPr>
        <p:txBody>
          <a:bodyPr wrap="square" rtlCol="0">
            <a:spAutoFit/>
          </a:bodyPr>
          <a:lstStyle/>
          <a:p>
            <a:pPr algn="ctr"/>
            <a:r>
              <a:rPr lang="en-US" sz="2400" b="1" dirty="0">
                <a:solidFill>
                  <a:schemeClr val="bg1"/>
                </a:solidFill>
              </a:rPr>
              <a:t>The State Library is part of the NC Department of </a:t>
            </a:r>
            <a:br>
              <a:rPr lang="en-US" sz="2400" b="1" dirty="0">
                <a:solidFill>
                  <a:schemeClr val="bg1"/>
                </a:solidFill>
              </a:rPr>
            </a:br>
            <a:r>
              <a:rPr lang="en-US" sz="2400" b="1" dirty="0">
                <a:solidFill>
                  <a:schemeClr val="bg1"/>
                </a:solidFill>
              </a:rPr>
              <a:t>Natural &amp; Cultural Resources</a:t>
            </a:r>
          </a:p>
          <a:p>
            <a:pPr algn="ctr"/>
            <a:endParaRPr lang="en-US" dirty="0"/>
          </a:p>
        </p:txBody>
      </p:sp>
      <p:sp>
        <p:nvSpPr>
          <p:cNvPr id="8" name="Text Placeholder 1">
            <a:extLst>
              <a:ext uri="{FF2B5EF4-FFF2-40B4-BE49-F238E27FC236}">
                <a16:creationId xmlns:a16="http://schemas.microsoft.com/office/drawing/2014/main" id="{BC64CD88-83B2-4F85-878B-3558922EB5E2}"/>
              </a:ext>
            </a:extLst>
          </p:cNvPr>
          <p:cNvSpPr txBox="1">
            <a:spLocks/>
          </p:cNvSpPr>
          <p:nvPr userDrawn="1"/>
        </p:nvSpPr>
        <p:spPr>
          <a:xfrm>
            <a:off x="1238250" y="4459870"/>
            <a:ext cx="9715500" cy="1414719"/>
          </a:xfrm>
          <a:prstGeom prst="rect">
            <a:avLst/>
          </a:prstGeom>
        </p:spPr>
        <p:txBody>
          <a:bodyPr>
            <a:normAutofit/>
          </a:bodyPr>
          <a:lstStyle>
            <a:lvl1pPr marL="228600" indent="-228600" algn="ctr" defTabSz="914400" rtl="0" eaLnBrk="1" latinLnBrk="0" hangingPunct="1">
              <a:lnSpc>
                <a:spcPct val="100000"/>
              </a:lnSpc>
              <a:spcBef>
                <a:spcPts val="600"/>
              </a:spcBef>
              <a:buFont typeface="Arial" panose="020B0604020202020204" pitchFamily="34" charset="0"/>
              <a:buChar char="•"/>
              <a:defRPr lang="en-US" sz="1800" kern="0" baseline="0" dirty="0">
                <a:solidFill>
                  <a:srgbClr val="404040"/>
                </a:solidFill>
                <a:latin typeface="+mn-lt"/>
                <a:ea typeface="+mn-ea"/>
                <a:cs typeface="+mn-cs"/>
              </a:defRPr>
            </a:lvl1pPr>
            <a:lvl2pPr marL="685800" indent="-228600" algn="l" defTabSz="914400" rtl="0" eaLnBrk="1" latinLnBrk="0" hangingPunct="1">
              <a:lnSpc>
                <a:spcPct val="108000"/>
              </a:lnSpc>
              <a:spcBef>
                <a:spcPts val="0"/>
              </a:spcBef>
              <a:buFont typeface="Arial" panose="020B0604020202020204" pitchFamily="34" charset="0"/>
              <a:buChar char="•"/>
              <a:defRPr lang="en-US" sz="4200" kern="1200" dirty="0">
                <a:solidFill>
                  <a:srgbClr val="404040"/>
                </a:solidFill>
                <a:latin typeface="+mn-lt"/>
                <a:ea typeface="+mn-ea"/>
                <a:cs typeface="+mn-cs"/>
              </a:defRPr>
            </a:lvl2pPr>
            <a:lvl3pPr marL="1427162" indent="-571500" algn="l" defTabSz="914400" rtl="0" eaLnBrk="1" latinLnBrk="0" hangingPunct="1">
              <a:lnSpc>
                <a:spcPct val="108000"/>
              </a:lnSpc>
              <a:spcBef>
                <a:spcPts val="600"/>
              </a:spcBef>
              <a:buFont typeface="Arial" panose="020B0604020202020204" pitchFamily="34" charset="0"/>
              <a:buChar char="•"/>
              <a:defRPr lang="en-US" sz="3800" kern="1200" dirty="0">
                <a:solidFill>
                  <a:srgbClr val="404040"/>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rgbClr val="404040"/>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1000"/>
              </a:spcBef>
              <a:buFont typeface="Arial" panose="020B0604020202020204" pitchFamily="34" charset="0"/>
              <a:buChar char="•"/>
              <a:defRPr lang="en-US" sz="2200" kern="1200" dirty="0">
                <a:solidFill>
                  <a:srgbClr val="404040"/>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The N.C. Department of Natural and Cultural Resources takes care of the things that people love about North Carolina, literally from A to Z—from the Arts to the Zoo, and so much more! We provide educational experiences, contribute to local economies, support public health and improve quality of life in all 100 counties.</a:t>
            </a:r>
          </a:p>
          <a:p>
            <a:endParaRPr lang="en-US" dirty="0"/>
          </a:p>
        </p:txBody>
      </p:sp>
    </p:spTree>
    <p:extLst>
      <p:ext uri="{BB962C8B-B14F-4D97-AF65-F5344CB8AC3E}">
        <p14:creationId xmlns:p14="http://schemas.microsoft.com/office/powerpoint/2010/main" val="18079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2">
    <p:bg>
      <p:bgPr>
        <a:solidFill>
          <a:srgbClr val="004466"/>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64F3AE-B761-40CC-BBFC-932B780A34A3}"/>
              </a:ext>
            </a:extLst>
          </p:cNvPr>
          <p:cNvSpPr>
            <a:spLocks noGrp="1"/>
          </p:cNvSpPr>
          <p:nvPr>
            <p:ph type="body" sz="quarter" idx="10" hasCustomPrompt="1"/>
          </p:nvPr>
        </p:nvSpPr>
        <p:spPr>
          <a:xfrm>
            <a:off x="1271588" y="2102760"/>
            <a:ext cx="9801225" cy="3871912"/>
          </a:xfrm>
        </p:spPr>
        <p:txBody>
          <a:bodyPr>
            <a:normAutofit/>
          </a:bodyPr>
          <a:lstStyle>
            <a:lvl1pPr marL="0" indent="0" algn="ctr">
              <a:buNone/>
              <a:defRPr sz="3200">
                <a:solidFill>
                  <a:schemeClr val="bg1"/>
                </a:solidFill>
                <a:latin typeface="Gotham Book" panose="02000604040000020004" pitchFamily="50" charset="0"/>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posuere</a:t>
            </a:r>
            <a:r>
              <a:rPr lang="en-US"/>
              <a:t>, lorem lacinia </a:t>
            </a:r>
            <a:r>
              <a:rPr lang="en-US" err="1"/>
              <a:t>sodales</a:t>
            </a:r>
            <a:r>
              <a:rPr lang="en-US"/>
              <a:t> </a:t>
            </a:r>
            <a:r>
              <a:rPr lang="en-US" err="1"/>
              <a:t>euismod</a:t>
            </a:r>
            <a:r>
              <a:rPr lang="en-US"/>
              <a:t>, libero lorem </a:t>
            </a:r>
            <a:r>
              <a:rPr lang="en-US" err="1"/>
              <a:t>aliquam</a:t>
            </a:r>
            <a:r>
              <a:rPr lang="en-US"/>
              <a:t> </a:t>
            </a:r>
            <a:r>
              <a:rPr lang="en-US" err="1"/>
              <a:t>massa</a:t>
            </a:r>
            <a:r>
              <a:rPr lang="en-US"/>
              <a:t>, et vestibulum ligula </a:t>
            </a:r>
            <a:r>
              <a:rPr lang="en-US" err="1"/>
              <a:t>nulla</a:t>
            </a:r>
            <a:r>
              <a:rPr lang="en-US"/>
              <a:t> at </a:t>
            </a:r>
            <a:r>
              <a:rPr lang="en-US" err="1"/>
              <a:t>tellus</a:t>
            </a:r>
            <a:r>
              <a:rPr lang="en-US"/>
              <a:t>.</a:t>
            </a:r>
          </a:p>
        </p:txBody>
      </p:sp>
      <p:sp>
        <p:nvSpPr>
          <p:cNvPr id="9" name="Text Placeholder 8">
            <a:extLst>
              <a:ext uri="{FF2B5EF4-FFF2-40B4-BE49-F238E27FC236}">
                <a16:creationId xmlns:a16="http://schemas.microsoft.com/office/drawing/2014/main" id="{DDDF07D7-A343-4F9B-A2E6-FF4D5087BB6E}"/>
              </a:ext>
            </a:extLst>
          </p:cNvPr>
          <p:cNvSpPr>
            <a:spLocks noGrp="1"/>
          </p:cNvSpPr>
          <p:nvPr>
            <p:ph type="body" sz="quarter" idx="11" hasCustomPrompt="1"/>
          </p:nvPr>
        </p:nvSpPr>
        <p:spPr>
          <a:xfrm>
            <a:off x="1271588" y="971550"/>
            <a:ext cx="9801225" cy="657225"/>
          </a:xfrm>
        </p:spPr>
        <p:txBody>
          <a:bodyPr>
            <a:normAutofit/>
          </a:bodyPr>
          <a:lstStyle>
            <a:lvl1pPr marL="0" indent="0" algn="ctr">
              <a:buNone/>
              <a:defRPr sz="3600">
                <a:solidFill>
                  <a:schemeClr val="bg1"/>
                </a:solidFill>
                <a:latin typeface="Gotham Medium" panose="02000604030000020004" pitchFamily="50" charset="0"/>
              </a:defRPr>
            </a:lvl1pPr>
          </a:lstStyle>
          <a:p>
            <a:pPr lvl="0"/>
            <a:r>
              <a:rPr lang="en-US">
                <a:latin typeface="Gotham Medium" panose="02000604030000020004" pitchFamily="50" charset="0"/>
              </a:rPr>
              <a:t>Title Goes Here</a:t>
            </a:r>
            <a:endParaRPr lang="en-US"/>
          </a:p>
        </p:txBody>
      </p:sp>
    </p:spTree>
    <p:extLst>
      <p:ext uri="{BB962C8B-B14F-4D97-AF65-F5344CB8AC3E}">
        <p14:creationId xmlns:p14="http://schemas.microsoft.com/office/powerpoint/2010/main" val="13313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mp; Text">
    <p:bg>
      <p:bgPr>
        <a:solidFill>
          <a:srgbClr val="00446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68221CA-F54C-422E-8CC8-FB3E214C65CE}"/>
              </a:ext>
            </a:extLst>
          </p:cNvPr>
          <p:cNvSpPr>
            <a:spLocks noGrp="1"/>
          </p:cNvSpPr>
          <p:nvPr>
            <p:ph type="pic" sz="quarter" idx="10"/>
          </p:nvPr>
        </p:nvSpPr>
        <p:spPr>
          <a:xfrm>
            <a:off x="1028700" y="1471612"/>
            <a:ext cx="4552950" cy="3914775"/>
          </a:xfrm>
        </p:spPr>
        <p:txBody>
          <a:bodyPr/>
          <a:lstStyle/>
          <a:p>
            <a:endParaRPr lang="en-US" dirty="0"/>
          </a:p>
        </p:txBody>
      </p:sp>
      <p:sp>
        <p:nvSpPr>
          <p:cNvPr id="6" name="Text Placeholder 5">
            <a:extLst>
              <a:ext uri="{FF2B5EF4-FFF2-40B4-BE49-F238E27FC236}">
                <a16:creationId xmlns:a16="http://schemas.microsoft.com/office/drawing/2014/main" id="{234DAA0D-0058-497E-9612-2C9EBC0B1D63}"/>
              </a:ext>
            </a:extLst>
          </p:cNvPr>
          <p:cNvSpPr>
            <a:spLocks noGrp="1"/>
          </p:cNvSpPr>
          <p:nvPr>
            <p:ph type="body" sz="quarter" idx="11"/>
          </p:nvPr>
        </p:nvSpPr>
        <p:spPr>
          <a:xfrm>
            <a:off x="5829300" y="1471612"/>
            <a:ext cx="5334000" cy="3914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0185A03-0798-4DC4-92EC-979411F3EBB1}"/>
              </a:ext>
            </a:extLst>
          </p:cNvPr>
          <p:cNvSpPr>
            <a:spLocks noGrp="1"/>
          </p:cNvSpPr>
          <p:nvPr>
            <p:ph type="body" sz="quarter" idx="12" hasCustomPrompt="1"/>
          </p:nvPr>
        </p:nvSpPr>
        <p:spPr>
          <a:xfrm>
            <a:off x="499231" y="519529"/>
            <a:ext cx="9801225" cy="657225"/>
          </a:xfrm>
        </p:spPr>
        <p:txBody>
          <a:bodyPr>
            <a:normAutofit/>
          </a:bodyPr>
          <a:lstStyle>
            <a:lvl1pPr marL="0" indent="0" algn="l">
              <a:buNone/>
              <a:defRPr sz="3600">
                <a:solidFill>
                  <a:schemeClr val="bg1"/>
                </a:solidFill>
                <a:latin typeface="Gotham Medium" panose="02000604030000020004" pitchFamily="50" charset="0"/>
              </a:defRPr>
            </a:lvl1pPr>
          </a:lstStyle>
          <a:p>
            <a:pPr lvl="0"/>
            <a:r>
              <a:rPr lang="en-US">
                <a:latin typeface="Gotham Medium" panose="02000604030000020004" pitchFamily="50" charset="0"/>
              </a:rPr>
              <a:t>Title goes here.</a:t>
            </a:r>
            <a:endParaRPr lang="en-US"/>
          </a:p>
        </p:txBody>
      </p:sp>
    </p:spTree>
    <p:extLst>
      <p:ext uri="{BB962C8B-B14F-4D97-AF65-F5344CB8AC3E}">
        <p14:creationId xmlns:p14="http://schemas.microsoft.com/office/powerpoint/2010/main" val="186860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mp; Text 2">
    <p:bg>
      <p:bgPr>
        <a:solidFill>
          <a:srgbClr val="00446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68221CA-F54C-422E-8CC8-FB3E214C65CE}"/>
              </a:ext>
            </a:extLst>
          </p:cNvPr>
          <p:cNvSpPr>
            <a:spLocks noGrp="1"/>
          </p:cNvSpPr>
          <p:nvPr>
            <p:ph type="pic" sz="quarter" idx="10"/>
          </p:nvPr>
        </p:nvSpPr>
        <p:spPr>
          <a:xfrm>
            <a:off x="1028700" y="1871662"/>
            <a:ext cx="4552950" cy="3509963"/>
          </a:xfrm>
        </p:spPr>
        <p:txBody>
          <a:bodyPr/>
          <a:lstStyle/>
          <a:p>
            <a:endParaRPr lang="en-US" dirty="0"/>
          </a:p>
        </p:txBody>
      </p:sp>
      <p:sp>
        <p:nvSpPr>
          <p:cNvPr id="6" name="Text Placeholder 5">
            <a:extLst>
              <a:ext uri="{FF2B5EF4-FFF2-40B4-BE49-F238E27FC236}">
                <a16:creationId xmlns:a16="http://schemas.microsoft.com/office/drawing/2014/main" id="{234DAA0D-0058-497E-9612-2C9EBC0B1D63}"/>
              </a:ext>
            </a:extLst>
          </p:cNvPr>
          <p:cNvSpPr>
            <a:spLocks noGrp="1"/>
          </p:cNvSpPr>
          <p:nvPr>
            <p:ph type="body" sz="quarter" idx="11"/>
          </p:nvPr>
        </p:nvSpPr>
        <p:spPr>
          <a:xfrm>
            <a:off x="5829300" y="1871662"/>
            <a:ext cx="5334000" cy="350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1F1745A3-F003-43C9-83EF-7709000FFD41}"/>
              </a:ext>
            </a:extLst>
          </p:cNvPr>
          <p:cNvSpPr>
            <a:spLocks noGrp="1"/>
          </p:cNvSpPr>
          <p:nvPr>
            <p:ph type="body" sz="quarter" idx="12" hasCustomPrompt="1"/>
          </p:nvPr>
        </p:nvSpPr>
        <p:spPr>
          <a:xfrm>
            <a:off x="1271588" y="971550"/>
            <a:ext cx="9801225" cy="657225"/>
          </a:xfrm>
        </p:spPr>
        <p:txBody>
          <a:bodyPr>
            <a:normAutofit/>
          </a:bodyPr>
          <a:lstStyle>
            <a:lvl1pPr marL="0" indent="0" algn="ctr">
              <a:buNone/>
              <a:defRPr sz="3600">
                <a:solidFill>
                  <a:schemeClr val="bg1"/>
                </a:solidFill>
                <a:latin typeface="Gotham Medium" panose="02000604030000020004" pitchFamily="50" charset="0"/>
              </a:defRPr>
            </a:lvl1pPr>
          </a:lstStyle>
          <a:p>
            <a:pPr lvl="0"/>
            <a:r>
              <a:rPr lang="en-US">
                <a:latin typeface="Gotham Medium" panose="02000604030000020004" pitchFamily="50" charset="0"/>
              </a:rPr>
              <a:t>Title Goes Here</a:t>
            </a:r>
            <a:endParaRPr lang="en-US"/>
          </a:p>
        </p:txBody>
      </p:sp>
    </p:spTree>
    <p:extLst>
      <p:ext uri="{BB962C8B-B14F-4D97-AF65-F5344CB8AC3E}">
        <p14:creationId xmlns:p14="http://schemas.microsoft.com/office/powerpoint/2010/main" val="8220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bg>
      <p:bgPr>
        <a:solidFill>
          <a:srgbClr val="004466"/>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3F0CCC3-91DC-4F7B-8FB0-F04717687B10}"/>
              </a:ext>
            </a:extLst>
          </p:cNvPr>
          <p:cNvSpPr>
            <a:spLocks noGrp="1"/>
          </p:cNvSpPr>
          <p:nvPr>
            <p:ph type="pic" sz="quarter" idx="10"/>
          </p:nvPr>
        </p:nvSpPr>
        <p:spPr>
          <a:xfrm>
            <a:off x="1871662" y="809625"/>
            <a:ext cx="8448675" cy="4743450"/>
          </a:xfrm>
        </p:spPr>
        <p:txBody>
          <a:bodyPr/>
          <a:lstStyle/>
          <a:p>
            <a:endParaRPr lang="en-US" dirty="0"/>
          </a:p>
        </p:txBody>
      </p:sp>
      <p:pic>
        <p:nvPicPr>
          <p:cNvPr id="5" name="Picture 4">
            <a:extLst>
              <a:ext uri="{FF2B5EF4-FFF2-40B4-BE49-F238E27FC236}">
                <a16:creationId xmlns:a16="http://schemas.microsoft.com/office/drawing/2014/main" id="{08A73AEA-3809-4308-80D5-A9290B9F19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81939" y="5632750"/>
            <a:ext cx="8609522" cy="1130000"/>
          </a:xfrm>
          <a:prstGeom prst="rect">
            <a:avLst/>
          </a:prstGeom>
        </p:spPr>
      </p:pic>
    </p:spTree>
    <p:extLst>
      <p:ext uri="{BB962C8B-B14F-4D97-AF65-F5344CB8AC3E}">
        <p14:creationId xmlns:p14="http://schemas.microsoft.com/office/powerpoint/2010/main" val="41263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 Logo">
    <p:bg>
      <p:bgPr>
        <a:solidFill>
          <a:srgbClr val="0044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91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No Logo">
    <p:bg>
      <p:bgPr>
        <a:solidFill>
          <a:srgbClr val="0044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17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6DCD83-C71F-4EC4-BFD1-64DFC7F796D6}"/>
              </a:ext>
            </a:extLst>
          </p:cNvPr>
          <p:cNvSpPr txBox="1">
            <a:spLocks/>
          </p:cNvSpPr>
          <p:nvPr userDrawn="1"/>
        </p:nvSpPr>
        <p:spPr>
          <a:xfrm>
            <a:off x="4826630" y="3546383"/>
            <a:ext cx="6925212" cy="625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800" kern="1200" cap="all" baseline="0" dirty="0">
                <a:solidFill>
                  <a:srgbClr val="B3223B"/>
                </a:solidFill>
                <a:latin typeface="Gotham Medium" panose="02000604030000020004" pitchFamily="50" charset="0"/>
                <a:ea typeface="+mj-ea"/>
                <a:cs typeface="+mj-cs"/>
              </a:defRPr>
            </a:lvl1pPr>
          </a:lstStyle>
          <a:p>
            <a:r>
              <a:rPr lang="en-US" sz="6000" b="1" dirty="0">
                <a:solidFill>
                  <a:schemeClr val="bg1"/>
                </a:solidFill>
                <a:latin typeface="Gotham Bold" pitchFamily="50" charset="0"/>
              </a:rPr>
              <a:t>QUESTIONS</a:t>
            </a:r>
          </a:p>
        </p:txBody>
      </p:sp>
      <p:sp>
        <p:nvSpPr>
          <p:cNvPr id="4" name="TextBox 3">
            <a:extLst>
              <a:ext uri="{FF2B5EF4-FFF2-40B4-BE49-F238E27FC236}">
                <a16:creationId xmlns:a16="http://schemas.microsoft.com/office/drawing/2014/main" id="{2146A49E-55F2-4775-8F8C-C16CBB013048}"/>
              </a:ext>
            </a:extLst>
          </p:cNvPr>
          <p:cNvSpPr txBox="1"/>
          <p:nvPr userDrawn="1"/>
        </p:nvSpPr>
        <p:spPr>
          <a:xfrm>
            <a:off x="1729409" y="0"/>
            <a:ext cx="4969566" cy="7017306"/>
          </a:xfrm>
          <a:prstGeom prst="rect">
            <a:avLst/>
          </a:prstGeom>
          <a:noFill/>
        </p:spPr>
        <p:txBody>
          <a:bodyPr wrap="square" rtlCol="0">
            <a:spAutoFit/>
          </a:bodyPr>
          <a:lstStyle/>
          <a:p>
            <a:r>
              <a:rPr lang="en-US" sz="45000" dirty="0">
                <a:solidFill>
                  <a:schemeClr val="bg1"/>
                </a:solidFill>
                <a:latin typeface="Arial Black" panose="020B0A04020102020204" pitchFamily="34" charset="0"/>
              </a:rPr>
              <a:t>?</a:t>
            </a:r>
          </a:p>
        </p:txBody>
      </p:sp>
      <p:sp>
        <p:nvSpPr>
          <p:cNvPr id="5" name="Text Placeholder 10">
            <a:extLst>
              <a:ext uri="{FF2B5EF4-FFF2-40B4-BE49-F238E27FC236}">
                <a16:creationId xmlns:a16="http://schemas.microsoft.com/office/drawing/2014/main" id="{7D4640FC-BBDC-4492-B1C6-56992BF0BFD3}"/>
              </a:ext>
            </a:extLst>
          </p:cNvPr>
          <p:cNvSpPr txBox="1">
            <a:spLocks/>
          </p:cNvSpPr>
          <p:nvPr userDrawn="1"/>
        </p:nvSpPr>
        <p:spPr>
          <a:xfrm rot="5400000">
            <a:off x="7309471" y="2064446"/>
            <a:ext cx="199471" cy="4815637"/>
          </a:xfrm>
          <a:prstGeom prst="rect">
            <a:avLst/>
          </a:prstGeom>
          <a:solidFill>
            <a:schemeClr val="bg1"/>
          </a:solidFill>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1200" kern="1200">
                <a:solidFill>
                  <a:srgbClr val="214F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d</a:t>
            </a:r>
          </a:p>
        </p:txBody>
      </p:sp>
    </p:spTree>
    <p:extLst>
      <p:ext uri="{BB962C8B-B14F-4D97-AF65-F5344CB8AC3E}">
        <p14:creationId xmlns:p14="http://schemas.microsoft.com/office/powerpoint/2010/main" val="275933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4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9F20B-985A-4765-B4F3-5E09A94A0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77CCC2-E4DD-40CE-A431-5822F82DD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884757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66" r:id="rId5"/>
    <p:sldLayoutId id="2147483665" r:id="rId6"/>
    <p:sldLayoutId id="2147483664" r:id="rId7"/>
    <p:sldLayoutId id="2147483667" r:id="rId8"/>
    <p:sldLayoutId id="2147483662" r:id="rId9"/>
    <p:sldLayoutId id="2147483663" r:id="rId10"/>
  </p:sldLayoutIdLst>
  <p:txStyles>
    <p:titleStyle>
      <a:lvl1pPr algn="l" defTabSz="914400" rtl="0" eaLnBrk="1" latinLnBrk="0" hangingPunct="1">
        <a:lnSpc>
          <a:spcPct val="90000"/>
        </a:lnSpc>
        <a:spcBef>
          <a:spcPct val="0"/>
        </a:spcBef>
        <a:buNone/>
        <a:defRPr sz="4400" kern="1200">
          <a:solidFill>
            <a:schemeClr val="bg1"/>
          </a:solidFill>
          <a:latin typeface="Gotham Medium" panose="02000604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4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9F20B-985A-4765-B4F3-5E09A94A0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577CCC2-E4DD-40CE-A431-5822F82DD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2592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xStyles>
    <p:titleStyle>
      <a:lvl1pPr algn="l" defTabSz="914400" rtl="0" eaLnBrk="1" latinLnBrk="0" hangingPunct="1">
        <a:lnSpc>
          <a:spcPct val="90000"/>
        </a:lnSpc>
        <a:spcBef>
          <a:spcPct val="0"/>
        </a:spcBef>
        <a:buNone/>
        <a:defRPr sz="4400" kern="1200">
          <a:solidFill>
            <a:schemeClr val="bg1"/>
          </a:solidFill>
          <a:latin typeface="Gotham Medium" panose="02000604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igitalliteracyassessment.org/manua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375670" TargetMode="External"/><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hyperlink" Target="https://www.rd.com/list/cute-sloth-pictures/"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ar.inspiredpencil.com/pictures-2023/modern-ship-ancho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stock.adobe.com/images/pack-mule-isolated-on-a-white-background-hardworking-and-sturdy-animal-traditionally-used-for-carrying-heavy-loads-over-long-distances-generative-ai/59125447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ncconnect-my.sharepoint.com/:w:/r/personal/lori_special_dncr_nc_gov/Documents/Microsoft%20Teams%20Data/Stages%20by%20Library/LSC%20Project%20Stages_NWRL_2025.docx?d=wd5f42fbb69324eae801600b2b5baffc8&amp;csf=1&amp;web=1&amp;e=dWCV4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FB6E08-DAEE-4DE7-8390-B5DEF4FED4F4}"/>
              </a:ext>
            </a:extLst>
          </p:cNvPr>
          <p:cNvSpPr>
            <a:spLocks noGrp="1"/>
          </p:cNvSpPr>
          <p:nvPr>
            <p:ph type="title"/>
          </p:nvPr>
        </p:nvSpPr>
        <p:spPr>
          <a:xfrm>
            <a:off x="737706" y="2768599"/>
            <a:ext cx="10339628" cy="1075267"/>
          </a:xfrm>
        </p:spPr>
        <p:txBody>
          <a:bodyPr>
            <a:noAutofit/>
          </a:bodyPr>
          <a:lstStyle/>
          <a:p>
            <a:pPr algn="ctr"/>
            <a:r>
              <a:rPr lang="en-US" sz="4000" dirty="0">
                <a:solidFill>
                  <a:srgbClr val="FFFF00"/>
                </a:solidFill>
              </a:rPr>
              <a:t>Libraries Strengthening Connections</a:t>
            </a:r>
          </a:p>
        </p:txBody>
      </p:sp>
      <p:sp>
        <p:nvSpPr>
          <p:cNvPr id="5" name="Text Placeholder 4">
            <a:extLst>
              <a:ext uri="{FF2B5EF4-FFF2-40B4-BE49-F238E27FC236}">
                <a16:creationId xmlns:a16="http://schemas.microsoft.com/office/drawing/2014/main" id="{D7E48A8F-135C-450A-AE5B-194C37365F60}"/>
              </a:ext>
            </a:extLst>
          </p:cNvPr>
          <p:cNvSpPr>
            <a:spLocks noGrp="1"/>
          </p:cNvSpPr>
          <p:nvPr>
            <p:ph type="body" sz="quarter" idx="10"/>
          </p:nvPr>
        </p:nvSpPr>
        <p:spPr>
          <a:xfrm>
            <a:off x="737947" y="4021666"/>
            <a:ext cx="10339387" cy="609601"/>
          </a:xfrm>
        </p:spPr>
        <p:txBody>
          <a:bodyPr>
            <a:normAutofit/>
          </a:bodyPr>
          <a:lstStyle/>
          <a:p>
            <a:pPr algn="ctr"/>
            <a:r>
              <a:rPr lang="en-US" b="1" dirty="0">
                <a:solidFill>
                  <a:srgbClr val="FFFF00"/>
                </a:solidFill>
              </a:rPr>
              <a:t>Digital Opportunity Project</a:t>
            </a:r>
          </a:p>
          <a:p>
            <a:pPr algn="ctr"/>
            <a:endParaRPr lang="en-US" sz="2800" dirty="0">
              <a:solidFill>
                <a:srgbClr val="FFFF00"/>
              </a:solidFill>
            </a:endParaRPr>
          </a:p>
        </p:txBody>
      </p:sp>
      <p:sp>
        <p:nvSpPr>
          <p:cNvPr id="3" name="TextBox 2">
            <a:extLst>
              <a:ext uri="{FF2B5EF4-FFF2-40B4-BE49-F238E27FC236}">
                <a16:creationId xmlns:a16="http://schemas.microsoft.com/office/drawing/2014/main" id="{FDF84647-5AFB-7168-05EA-BAEC045BB884}"/>
              </a:ext>
            </a:extLst>
          </p:cNvPr>
          <p:cNvSpPr txBox="1"/>
          <p:nvPr/>
        </p:nvSpPr>
        <p:spPr>
          <a:xfrm>
            <a:off x="2910625" y="4853529"/>
            <a:ext cx="6581103" cy="42473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00"/>
                </a:solidFill>
                <a:effectLst/>
                <a:uLnTx/>
                <a:uFillTx/>
                <a:latin typeface="Gotham Book" panose="02000604040000020004" pitchFamily="50" charset="0"/>
                <a:ea typeface="+mn-ea"/>
                <a:cs typeface="+mn-cs"/>
              </a:rPr>
              <a:t>NCLA Paraprofessional Conference 2025</a:t>
            </a:r>
          </a:p>
        </p:txBody>
      </p:sp>
    </p:spTree>
    <p:custDataLst>
      <p:tags r:id="rId1"/>
    </p:custDataLst>
    <p:extLst>
      <p:ext uri="{BB962C8B-B14F-4D97-AF65-F5344CB8AC3E}">
        <p14:creationId xmlns:p14="http://schemas.microsoft.com/office/powerpoint/2010/main" val="29474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DA70F0-A621-4D6A-0552-FEB43614DC70}"/>
              </a:ext>
            </a:extLst>
          </p:cNvPr>
          <p:cNvSpPr>
            <a:spLocks noGrp="1"/>
          </p:cNvSpPr>
          <p:nvPr>
            <p:ph type="body" sz="quarter" idx="10"/>
          </p:nvPr>
        </p:nvSpPr>
        <p:spPr>
          <a:xfrm>
            <a:off x="304800" y="1306286"/>
            <a:ext cx="11288486" cy="4245428"/>
          </a:xfrm>
        </p:spPr>
        <p:txBody>
          <a:bodyPr>
            <a:normAutofit fontScale="85000" lnSpcReduction="20000"/>
          </a:bodyPr>
          <a:lstStyle/>
          <a:p>
            <a:pPr marL="914400" indent="-457200" algn="l">
              <a:lnSpc>
                <a:spcPct val="110000"/>
              </a:lnSpc>
              <a:spcBef>
                <a:spcPts val="600"/>
              </a:spcBef>
              <a:spcAft>
                <a:spcPts val="600"/>
              </a:spcAft>
              <a:buFont typeface="Arial" panose="020B0604020202020204" pitchFamily="34" charset="0"/>
              <a:buChar char="•"/>
            </a:pPr>
            <a:r>
              <a:rPr lang="en-US" dirty="0">
                <a:solidFill>
                  <a:srgbClr val="FFFF00"/>
                </a:solidFill>
              </a:rPr>
              <a:t>Log in using the username and password you have been provided by the digital facilitator.</a:t>
            </a:r>
          </a:p>
          <a:p>
            <a:pPr marL="914400" indent="-457200" algn="l">
              <a:lnSpc>
                <a:spcPct val="110000"/>
              </a:lnSpc>
              <a:spcBef>
                <a:spcPts val="600"/>
              </a:spcBef>
              <a:spcAft>
                <a:spcPts val="600"/>
              </a:spcAft>
              <a:buFont typeface="Arial" panose="020B0604020202020204" pitchFamily="34" charset="0"/>
              <a:buChar char="•"/>
            </a:pPr>
            <a:r>
              <a:rPr lang="en-US" dirty="0">
                <a:solidFill>
                  <a:srgbClr val="FFFF00"/>
                </a:solidFill>
              </a:rPr>
              <a:t>Answer question as to where you are.</a:t>
            </a:r>
          </a:p>
          <a:p>
            <a:pPr marL="914400" indent="-457200" algn="l">
              <a:lnSpc>
                <a:spcPct val="110000"/>
              </a:lnSpc>
              <a:spcBef>
                <a:spcPts val="600"/>
              </a:spcBef>
              <a:spcAft>
                <a:spcPts val="600"/>
              </a:spcAft>
              <a:buFont typeface="Arial" panose="020B0604020202020204" pitchFamily="34" charset="0"/>
              <a:buChar char="•"/>
            </a:pPr>
            <a:r>
              <a:rPr lang="en-US" dirty="0">
                <a:solidFill>
                  <a:srgbClr val="FFFF00"/>
                </a:solidFill>
              </a:rPr>
              <a:t>Click “Take Assessments” in menu or click on the individual button for the desired group of lesson to be taken.</a:t>
            </a:r>
          </a:p>
          <a:p>
            <a:pPr marL="914400" indent="-457200" algn="l">
              <a:lnSpc>
                <a:spcPct val="110000"/>
              </a:lnSpc>
              <a:spcBef>
                <a:spcPts val="600"/>
              </a:spcBef>
              <a:spcAft>
                <a:spcPts val="600"/>
              </a:spcAft>
              <a:buFont typeface="Arial" panose="020B0604020202020204" pitchFamily="34" charset="0"/>
              <a:buChar char="•"/>
            </a:pPr>
            <a:r>
              <a:rPr lang="en-US" dirty="0">
                <a:solidFill>
                  <a:srgbClr val="FFFF00"/>
                </a:solidFill>
              </a:rPr>
              <a:t>Take assessments prior to engaging in the practice sessions.</a:t>
            </a:r>
          </a:p>
          <a:p>
            <a:pPr marL="914400" indent="-457200" algn="l">
              <a:lnSpc>
                <a:spcPct val="110000"/>
              </a:lnSpc>
              <a:spcBef>
                <a:spcPts val="600"/>
              </a:spcBef>
              <a:spcAft>
                <a:spcPts val="600"/>
              </a:spcAft>
              <a:buFont typeface="Arial" panose="020B0604020202020204" pitchFamily="34" charset="0"/>
              <a:buChar char="•"/>
            </a:pPr>
            <a:r>
              <a:rPr lang="en-US" dirty="0">
                <a:solidFill>
                  <a:srgbClr val="FFFF00"/>
                </a:solidFill>
              </a:rPr>
              <a:t>To earn an official certificate, your assessment must be proctored.</a:t>
            </a:r>
          </a:p>
        </p:txBody>
      </p:sp>
      <p:sp>
        <p:nvSpPr>
          <p:cNvPr id="3" name="Text Placeholder 2">
            <a:extLst>
              <a:ext uri="{FF2B5EF4-FFF2-40B4-BE49-F238E27FC236}">
                <a16:creationId xmlns:a16="http://schemas.microsoft.com/office/drawing/2014/main" id="{F50B105C-7A57-565F-2B61-BE6DCDA7171B}"/>
              </a:ext>
            </a:extLst>
          </p:cNvPr>
          <p:cNvSpPr>
            <a:spLocks noGrp="1"/>
          </p:cNvSpPr>
          <p:nvPr>
            <p:ph type="body" sz="quarter" idx="11"/>
          </p:nvPr>
        </p:nvSpPr>
        <p:spPr/>
        <p:txBody>
          <a:bodyPr/>
          <a:lstStyle/>
          <a:p>
            <a:r>
              <a:rPr lang="en-US" dirty="0">
                <a:solidFill>
                  <a:srgbClr val="FFFF00"/>
                </a:solidFill>
              </a:rPr>
              <a:t>Navigating Northstar Online Learning</a:t>
            </a:r>
          </a:p>
        </p:txBody>
      </p:sp>
    </p:spTree>
    <p:extLst>
      <p:ext uri="{BB962C8B-B14F-4D97-AF65-F5344CB8AC3E}">
        <p14:creationId xmlns:p14="http://schemas.microsoft.com/office/powerpoint/2010/main" val="426363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AC9F48-98A4-27E8-0FEC-0BF4D15311C5}"/>
              </a:ext>
            </a:extLst>
          </p:cNvPr>
          <p:cNvSpPr>
            <a:spLocks noGrp="1"/>
          </p:cNvSpPr>
          <p:nvPr>
            <p:ph type="body" sz="quarter" idx="10"/>
          </p:nvPr>
        </p:nvSpPr>
        <p:spPr/>
        <p:txBody>
          <a:bodyPr/>
          <a:lstStyle/>
          <a:p>
            <a:r>
              <a:rPr lang="en-US" dirty="0">
                <a:solidFill>
                  <a:srgbClr val="FFFF00"/>
                </a:solidFill>
                <a:hlinkClick r:id="rId3">
                  <a:extLst>
                    <a:ext uri="{A12FA001-AC4F-418D-AE19-62706E023703}">
                      <ahyp:hlinkClr xmlns:ahyp="http://schemas.microsoft.com/office/drawing/2018/hyperlinkcolor" val="tx"/>
                    </a:ext>
                  </a:extLst>
                </a:hlinkClick>
              </a:rPr>
              <a:t>Northstar Digital Literacy</a:t>
            </a:r>
            <a:endParaRPr lang="en-US" dirty="0">
              <a:solidFill>
                <a:srgbClr val="FFFF00"/>
              </a:solidFill>
            </a:endParaRPr>
          </a:p>
          <a:p>
            <a:endParaRPr lang="en-US" dirty="0">
              <a:solidFill>
                <a:srgbClr val="FFFF00"/>
              </a:solidFill>
            </a:endParaRPr>
          </a:p>
          <a:p>
            <a:r>
              <a:rPr lang="en-US" dirty="0">
                <a:solidFill>
                  <a:srgbClr val="FFFF00"/>
                </a:solidFill>
              </a:rPr>
              <a:t>Ask your library director or manager for the Northstar link for your library.</a:t>
            </a:r>
          </a:p>
        </p:txBody>
      </p:sp>
      <p:sp>
        <p:nvSpPr>
          <p:cNvPr id="3" name="Text Placeholder 2">
            <a:extLst>
              <a:ext uri="{FF2B5EF4-FFF2-40B4-BE49-F238E27FC236}">
                <a16:creationId xmlns:a16="http://schemas.microsoft.com/office/drawing/2014/main" id="{AE0C707A-23A8-7095-9F11-FA674596678B}"/>
              </a:ext>
            </a:extLst>
          </p:cNvPr>
          <p:cNvSpPr>
            <a:spLocks noGrp="1"/>
          </p:cNvSpPr>
          <p:nvPr>
            <p:ph type="body" sz="quarter" idx="11"/>
          </p:nvPr>
        </p:nvSpPr>
        <p:spPr/>
        <p:txBody>
          <a:bodyPr/>
          <a:lstStyle/>
          <a:p>
            <a:r>
              <a:rPr lang="en-US" dirty="0">
                <a:solidFill>
                  <a:srgbClr val="FFFF00"/>
                </a:solidFill>
              </a:rPr>
              <a:t>Northstar</a:t>
            </a:r>
          </a:p>
        </p:txBody>
      </p:sp>
    </p:spTree>
    <p:extLst>
      <p:ext uri="{BB962C8B-B14F-4D97-AF65-F5344CB8AC3E}">
        <p14:creationId xmlns:p14="http://schemas.microsoft.com/office/powerpoint/2010/main" val="429434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E0614-284A-4354-50E5-B1240E0B7EF2}"/>
              </a:ext>
            </a:extLst>
          </p:cNvPr>
          <p:cNvSpPr>
            <a:spLocks noGrp="1"/>
          </p:cNvSpPr>
          <p:nvPr>
            <p:ph type="body" sz="quarter" idx="10"/>
          </p:nvPr>
        </p:nvSpPr>
        <p:spPr>
          <a:xfrm>
            <a:off x="499231" y="1382486"/>
            <a:ext cx="11115825" cy="4212771"/>
          </a:xfrm>
        </p:spPr>
        <p:txBody>
          <a:bodyPr>
            <a:normAutofit lnSpcReduction="10000"/>
          </a:bodyPr>
          <a:lstStyle/>
          <a:p>
            <a:pPr marL="457200" indent="-457200" algn="l">
              <a:buFont typeface="Arial" panose="020B0604020202020204" pitchFamily="34" charset="0"/>
              <a:buChar char="•"/>
            </a:pPr>
            <a:r>
              <a:rPr lang="en-US" dirty="0">
                <a:solidFill>
                  <a:srgbClr val="FFFF00"/>
                </a:solidFill>
              </a:rPr>
              <a:t>Watch the orientation video at the beginning of each assessment.</a:t>
            </a:r>
          </a:p>
          <a:p>
            <a:pPr marL="457200" indent="-457200" algn="l">
              <a:buFont typeface="Arial" panose="020B0604020202020204" pitchFamily="34" charset="0"/>
              <a:buChar char="•"/>
            </a:pPr>
            <a:r>
              <a:rPr lang="en-US" dirty="0">
                <a:solidFill>
                  <a:srgbClr val="FFFF00"/>
                </a:solidFill>
              </a:rPr>
              <a:t>Listen and read the questions carefully.</a:t>
            </a:r>
          </a:p>
          <a:p>
            <a:pPr marL="457200" indent="-457200" algn="l">
              <a:buFont typeface="Arial" panose="020B0604020202020204" pitchFamily="34" charset="0"/>
              <a:buChar char="•"/>
            </a:pPr>
            <a:r>
              <a:rPr lang="en-US" dirty="0">
                <a:solidFill>
                  <a:srgbClr val="FFFF00"/>
                </a:solidFill>
              </a:rPr>
              <a:t>Take your time. Assessment is not timed.</a:t>
            </a:r>
          </a:p>
          <a:p>
            <a:pPr marL="457200" indent="-457200" algn="l">
              <a:buFont typeface="Arial" panose="020B0604020202020204" pitchFamily="34" charset="0"/>
              <a:buChar char="•"/>
            </a:pPr>
            <a:r>
              <a:rPr lang="en-US" dirty="0">
                <a:solidFill>
                  <a:srgbClr val="FFFF00"/>
                </a:solidFill>
              </a:rPr>
              <a:t>Use a mouse—not a trackpad.</a:t>
            </a:r>
          </a:p>
          <a:p>
            <a:pPr marL="457200" indent="-457200" algn="l">
              <a:buFont typeface="Arial" panose="020B0604020202020204" pitchFamily="34" charset="0"/>
              <a:buChar char="•"/>
            </a:pPr>
            <a:r>
              <a:rPr lang="en-US" dirty="0">
                <a:solidFill>
                  <a:srgbClr val="FFFF00"/>
                </a:solidFill>
              </a:rPr>
              <a:t>You can change answers before submitting.</a:t>
            </a:r>
          </a:p>
          <a:p>
            <a:pPr marL="457200" indent="-457200" algn="l">
              <a:buFont typeface="Arial" panose="020B0604020202020204" pitchFamily="34" charset="0"/>
              <a:buChar char="•"/>
            </a:pPr>
            <a:r>
              <a:rPr lang="en-US" dirty="0">
                <a:solidFill>
                  <a:srgbClr val="FFFF00"/>
                </a:solidFill>
              </a:rPr>
              <a:t>Take assessments as many times as needed—the goal is learning!</a:t>
            </a:r>
          </a:p>
          <a:p>
            <a:pPr marL="457200" indent="-457200" algn="l">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57AC5D49-D8B6-996F-2223-E89B4251F9C9}"/>
              </a:ext>
            </a:extLst>
          </p:cNvPr>
          <p:cNvSpPr>
            <a:spLocks noGrp="1"/>
          </p:cNvSpPr>
          <p:nvPr>
            <p:ph type="body" sz="quarter" idx="11"/>
          </p:nvPr>
        </p:nvSpPr>
        <p:spPr/>
        <p:txBody>
          <a:bodyPr/>
          <a:lstStyle/>
          <a:p>
            <a:r>
              <a:rPr lang="en-US" dirty="0">
                <a:solidFill>
                  <a:srgbClr val="FFFF00"/>
                </a:solidFill>
              </a:rPr>
              <a:t>Northstar Assessment Taking Tips </a:t>
            </a:r>
          </a:p>
        </p:txBody>
      </p:sp>
    </p:spTree>
    <p:extLst>
      <p:ext uri="{BB962C8B-B14F-4D97-AF65-F5344CB8AC3E}">
        <p14:creationId xmlns:p14="http://schemas.microsoft.com/office/powerpoint/2010/main" val="87278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0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DF455BC-9FD2-3968-3578-65A933CEED7F}"/>
              </a:ext>
            </a:extLst>
          </p:cNvPr>
          <p:cNvSpPr>
            <a:spLocks noGrp="1"/>
          </p:cNvSpPr>
          <p:nvPr>
            <p:ph type="pic" sz="quarter" idx="10"/>
          </p:nvPr>
        </p:nvSpPr>
        <p:spPr>
          <a:xfrm>
            <a:off x="1039954" y="1341437"/>
            <a:ext cx="4552950" cy="3914775"/>
          </a:xfrm>
        </p:spPr>
        <p:txBody>
          <a:bodyPr/>
          <a:lstStyle/>
          <a:p>
            <a:pPr marL="0" indent="0">
              <a:buNone/>
            </a:pPr>
            <a:r>
              <a:rPr lang="en-US" dirty="0">
                <a:solidFill>
                  <a:srgbClr val="FFFF00"/>
                </a:solidFill>
              </a:rPr>
              <a:t>Taylor Fountain</a:t>
            </a:r>
          </a:p>
          <a:p>
            <a:r>
              <a:rPr lang="en-US" dirty="0">
                <a:solidFill>
                  <a:srgbClr val="FFFF00"/>
                </a:solidFill>
              </a:rPr>
              <a:t>Digital Facilitator</a:t>
            </a:r>
          </a:p>
          <a:p>
            <a:pPr marL="0" indent="0">
              <a:buNone/>
            </a:pPr>
            <a:endParaRPr lang="en-US" dirty="0">
              <a:solidFill>
                <a:srgbClr val="FFFF00"/>
              </a:solidFill>
            </a:endParaRPr>
          </a:p>
          <a:p>
            <a:endParaRPr lang="en-US" dirty="0">
              <a:solidFill>
                <a:srgbClr val="FFFF00"/>
              </a:solidFill>
            </a:endParaRPr>
          </a:p>
        </p:txBody>
      </p:sp>
      <p:sp>
        <p:nvSpPr>
          <p:cNvPr id="7" name="Text Placeholder 6">
            <a:extLst>
              <a:ext uri="{FF2B5EF4-FFF2-40B4-BE49-F238E27FC236}">
                <a16:creationId xmlns:a16="http://schemas.microsoft.com/office/drawing/2014/main" id="{B1BCAAAA-1683-2334-A374-69FE187FD6CE}"/>
              </a:ext>
            </a:extLst>
          </p:cNvPr>
          <p:cNvSpPr>
            <a:spLocks noGrp="1"/>
          </p:cNvSpPr>
          <p:nvPr>
            <p:ph type="body" sz="quarter" idx="11"/>
          </p:nvPr>
        </p:nvSpPr>
        <p:spPr>
          <a:xfrm>
            <a:off x="5806792" y="1257783"/>
            <a:ext cx="5334000" cy="3914775"/>
          </a:xfrm>
        </p:spPr>
        <p:txBody>
          <a:bodyPr/>
          <a:lstStyle/>
          <a:p>
            <a:pPr marL="0" indent="0">
              <a:buNone/>
            </a:pPr>
            <a:r>
              <a:rPr lang="en-US" dirty="0">
                <a:solidFill>
                  <a:srgbClr val="FFFF00"/>
                </a:solidFill>
              </a:rPr>
              <a:t>Lori Special</a:t>
            </a:r>
          </a:p>
          <a:p>
            <a:pPr marL="0" indent="0">
              <a:buNone/>
            </a:pPr>
            <a:r>
              <a:rPr lang="en-US" dirty="0">
                <a:solidFill>
                  <a:srgbClr val="FFFF00"/>
                </a:solidFill>
              </a:rPr>
              <a:t>Project Coordinator</a:t>
            </a:r>
          </a:p>
          <a:p>
            <a:pPr marL="0" indent="0">
              <a:buNone/>
            </a:pPr>
            <a:endParaRPr lang="en-US" dirty="0">
              <a:solidFill>
                <a:srgbClr val="FFFF00"/>
              </a:solidFill>
            </a:endParaRPr>
          </a:p>
          <a:p>
            <a:endParaRPr lang="en-US" dirty="0">
              <a:solidFill>
                <a:srgbClr val="FFFF00"/>
              </a:solidFill>
            </a:endParaRPr>
          </a:p>
          <a:p>
            <a:endParaRPr lang="en-US" dirty="0">
              <a:solidFill>
                <a:srgbClr val="FFFF00"/>
              </a:solidFill>
            </a:endParaRPr>
          </a:p>
        </p:txBody>
      </p:sp>
      <p:sp>
        <p:nvSpPr>
          <p:cNvPr id="3" name="Text Placeholder 2">
            <a:extLst>
              <a:ext uri="{FF2B5EF4-FFF2-40B4-BE49-F238E27FC236}">
                <a16:creationId xmlns:a16="http://schemas.microsoft.com/office/drawing/2014/main" id="{BF8AAF20-9421-3AC2-ACCB-029FFD1F2AE7}"/>
              </a:ext>
            </a:extLst>
          </p:cNvPr>
          <p:cNvSpPr>
            <a:spLocks noGrp="1"/>
          </p:cNvSpPr>
          <p:nvPr>
            <p:ph type="body" sz="quarter" idx="12"/>
          </p:nvPr>
        </p:nvSpPr>
        <p:spPr/>
        <p:txBody>
          <a:bodyPr/>
          <a:lstStyle/>
          <a:p>
            <a:r>
              <a:rPr lang="en-US" dirty="0">
                <a:solidFill>
                  <a:srgbClr val="FFFF00"/>
                </a:solidFill>
              </a:rPr>
              <a:t>State Library Presenters</a:t>
            </a:r>
          </a:p>
        </p:txBody>
      </p:sp>
      <p:pic>
        <p:nvPicPr>
          <p:cNvPr id="14" name="Picture 13" descr="A German Shepher dog lying on grass">
            <a:extLst>
              <a:ext uri="{FF2B5EF4-FFF2-40B4-BE49-F238E27FC236}">
                <a16:creationId xmlns:a16="http://schemas.microsoft.com/office/drawing/2014/main" id="{0E9B1DAE-FD56-8B59-F36B-FDF6FBE457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48885" y="2382981"/>
            <a:ext cx="4929529" cy="3643744"/>
          </a:xfrm>
          <a:prstGeom prst="rect">
            <a:avLst/>
          </a:prstGeom>
        </p:spPr>
      </p:pic>
      <p:pic>
        <p:nvPicPr>
          <p:cNvPr id="16" name="Picture 15" descr="A close up&#10;&#10;AI-generated content may be incorrect.">
            <a:extLst>
              <a:ext uri="{FF2B5EF4-FFF2-40B4-BE49-F238E27FC236}">
                <a16:creationId xmlns:a16="http://schemas.microsoft.com/office/drawing/2014/main" id="{99CD7BD0-846B-EB4F-20F1-3A042B7E168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3904" y="2521526"/>
            <a:ext cx="5132107" cy="3422073"/>
          </a:xfrm>
          <a:prstGeom prst="rect">
            <a:avLst/>
          </a:prstGeom>
        </p:spPr>
      </p:pic>
    </p:spTree>
    <p:extLst>
      <p:ext uri="{BB962C8B-B14F-4D97-AF65-F5344CB8AC3E}">
        <p14:creationId xmlns:p14="http://schemas.microsoft.com/office/powerpoint/2010/main" val="359277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5842C80-2D7E-8C12-0464-3E650C472293}"/>
              </a:ext>
            </a:extLst>
          </p:cNvPr>
          <p:cNvSpPr>
            <a:spLocks noGrp="1"/>
          </p:cNvSpPr>
          <p:nvPr>
            <p:ph type="body" sz="quarter" idx="11"/>
          </p:nvPr>
        </p:nvSpPr>
        <p:spPr>
          <a:xfrm>
            <a:off x="5306096" y="1236372"/>
            <a:ext cx="6194738" cy="5035639"/>
          </a:xfrm>
        </p:spPr>
        <p:txBody>
          <a:bodyPr>
            <a:normAutofit/>
          </a:bodyPr>
          <a:lstStyle/>
          <a:p>
            <a:pPr marL="914400" marR="0" lvl="2" indent="0">
              <a:buNone/>
            </a:pPr>
            <a:endParaRPr lang="en-US" sz="1600" dirty="0">
              <a:solidFill>
                <a:srgbClr val="FFFF00"/>
              </a:solidFill>
              <a:latin typeface="Aptos" panose="020B0004020202020204" pitchFamily="34" charset="0"/>
              <a:ea typeface="Aptos" panose="020B0004020202020204" pitchFamily="34" charset="0"/>
              <a:cs typeface="Aptos" panose="020B0004020202020204" pitchFamily="34" charset="0"/>
            </a:endParaRPr>
          </a:p>
          <a:p>
            <a:pPr marL="1257300" marR="0" lvl="2" indent="-342900">
              <a:buFont typeface="+mj-lt"/>
              <a:buAutoNum type="arabicPeriod"/>
            </a:pPr>
            <a:endParaRPr lang="en-US" sz="1600" dirty="0">
              <a:solidFill>
                <a:srgbClr val="FFFF00"/>
              </a:solidFill>
              <a:latin typeface="Aptos" panose="020B0004020202020204" pitchFamily="34" charset="0"/>
              <a:ea typeface="Aptos" panose="020B0004020202020204" pitchFamily="34" charset="0"/>
              <a:cs typeface="Aptos" panose="020B0004020202020204" pitchFamily="34" charset="0"/>
            </a:endParaRPr>
          </a:p>
          <a:p>
            <a:pPr marL="1257300" marR="0" lvl="2" indent="-342900">
              <a:buFont typeface="+mj-lt"/>
              <a:buAutoNum type="arabicPeriod"/>
            </a:pPr>
            <a:r>
              <a:rPr lang="en-US" sz="2400" spc="15" dirty="0">
                <a:solidFill>
                  <a:srgbClr val="FFFF00"/>
                </a:solidFill>
                <a:effectLst/>
                <a:latin typeface="Gotham Medium" panose="02000604030000020004" pitchFamily="50" charset="0"/>
                <a:ea typeface="Aptos" panose="020B0004020202020204" pitchFamily="34" charset="0"/>
                <a:cs typeface="Aptos" panose="020B0004020202020204" pitchFamily="34" charset="0"/>
              </a:rPr>
              <a:t>Libraries Strengthening </a:t>
            </a:r>
            <a:r>
              <a:rPr lang="en-US" sz="2400" spc="15" dirty="0">
                <a:solidFill>
                  <a:srgbClr val="FFFF00"/>
                </a:solidFill>
                <a:latin typeface="Gotham Medium" panose="02000604030000020004" pitchFamily="50" charset="0"/>
                <a:ea typeface="Aptos" panose="020B0004020202020204" pitchFamily="34" charset="0"/>
                <a:cs typeface="Aptos" panose="020B0004020202020204" pitchFamily="34" charset="0"/>
              </a:rPr>
              <a:t>Connections (LSC) project &amp; Digital Divide</a:t>
            </a:r>
          </a:p>
          <a:p>
            <a:pPr marL="1257300" marR="0" lvl="2" indent="-342900">
              <a:buFont typeface="+mj-lt"/>
              <a:buAutoNum type="arabicPeriod"/>
            </a:pPr>
            <a:r>
              <a:rPr lang="en-US" sz="2400" spc="15" dirty="0">
                <a:solidFill>
                  <a:srgbClr val="FFFF00"/>
                </a:solidFill>
                <a:latin typeface="Gotham Medium" panose="02000604030000020004" pitchFamily="50" charset="0"/>
                <a:ea typeface="Aptos" panose="020B0004020202020204" pitchFamily="34" charset="0"/>
                <a:cs typeface="Aptos" panose="020B0004020202020204" pitchFamily="34" charset="0"/>
              </a:rPr>
              <a:t>Stages of the project &amp; activities</a:t>
            </a:r>
          </a:p>
          <a:p>
            <a:pPr marL="1257300" marR="0" lvl="2" indent="-342900">
              <a:buFont typeface="+mj-lt"/>
              <a:buAutoNum type="arabicPeriod"/>
            </a:pPr>
            <a:r>
              <a:rPr lang="en-US" sz="2400" spc="15" dirty="0">
                <a:solidFill>
                  <a:srgbClr val="FFFF00"/>
                </a:solidFill>
                <a:effectLst/>
                <a:latin typeface="Gotham Medium" panose="02000604030000020004" pitchFamily="50" charset="0"/>
                <a:ea typeface="Aptos" panose="020B0004020202020204" pitchFamily="34" charset="0"/>
                <a:cs typeface="Aptos" panose="020B0004020202020204" pitchFamily="34" charset="0"/>
              </a:rPr>
              <a:t>Northstar Online Learning platform</a:t>
            </a:r>
          </a:p>
          <a:p>
            <a:pPr marL="914400" marR="0" lvl="2" indent="0">
              <a:buNone/>
            </a:pPr>
            <a:br>
              <a:rPr lang="en-US" sz="2400" spc="15" dirty="0">
                <a:solidFill>
                  <a:srgbClr val="FFFF00"/>
                </a:solidFill>
                <a:effectLst/>
                <a:latin typeface="Gotham Medium" panose="02000604030000020004" pitchFamily="50" charset="0"/>
                <a:ea typeface="Aptos" panose="020B0004020202020204" pitchFamily="34" charset="0"/>
                <a:cs typeface="Aptos" panose="020B0004020202020204" pitchFamily="34" charset="0"/>
              </a:rPr>
            </a:br>
            <a:endParaRPr lang="en-US" sz="2400" dirty="0">
              <a:solidFill>
                <a:srgbClr val="FFFF00"/>
              </a:solidFill>
              <a:latin typeface="Gotham Medium" panose="02000604030000020004" pitchFamily="50" charset="0"/>
              <a:ea typeface="Aptos" panose="020B0004020202020204" pitchFamily="34" charset="0"/>
              <a:cs typeface="Aptos" panose="020B0004020202020204" pitchFamily="34" charset="0"/>
            </a:endParaRPr>
          </a:p>
        </p:txBody>
      </p:sp>
      <p:sp>
        <p:nvSpPr>
          <p:cNvPr id="9" name="Text Placeholder 8">
            <a:extLst>
              <a:ext uri="{FF2B5EF4-FFF2-40B4-BE49-F238E27FC236}">
                <a16:creationId xmlns:a16="http://schemas.microsoft.com/office/drawing/2014/main" id="{E4C8C19A-E216-60A2-FF66-129CF5E0D84C}"/>
              </a:ext>
            </a:extLst>
          </p:cNvPr>
          <p:cNvSpPr>
            <a:spLocks noGrp="1"/>
          </p:cNvSpPr>
          <p:nvPr>
            <p:ph type="body" sz="quarter" idx="12"/>
          </p:nvPr>
        </p:nvSpPr>
        <p:spPr/>
        <p:txBody>
          <a:bodyPr/>
          <a:lstStyle/>
          <a:p>
            <a:r>
              <a:rPr lang="en-US" dirty="0">
                <a:solidFill>
                  <a:srgbClr val="FFFF00"/>
                </a:solidFill>
              </a:rPr>
              <a:t>Agenda</a:t>
            </a:r>
          </a:p>
        </p:txBody>
      </p:sp>
      <p:pic>
        <p:nvPicPr>
          <p:cNvPr id="6" name="Picture 5">
            <a:extLst>
              <a:ext uri="{FF2B5EF4-FFF2-40B4-BE49-F238E27FC236}">
                <a16:creationId xmlns:a16="http://schemas.microsoft.com/office/drawing/2014/main" id="{25AE584A-DD8F-7D2A-007E-77DB65A20B0B}"/>
              </a:ext>
            </a:extLst>
          </p:cNvPr>
          <p:cNvPicPr>
            <a:picLocks noChangeAspect="1"/>
          </p:cNvPicPr>
          <p:nvPr/>
        </p:nvPicPr>
        <p:blipFill>
          <a:blip r:embed="rId3"/>
          <a:stretch>
            <a:fillRect/>
          </a:stretch>
        </p:blipFill>
        <p:spPr>
          <a:xfrm>
            <a:off x="380663" y="603597"/>
            <a:ext cx="5596613" cy="6151397"/>
          </a:xfrm>
          <a:prstGeom prst="rect">
            <a:avLst/>
          </a:prstGeom>
        </p:spPr>
      </p:pic>
    </p:spTree>
    <p:extLst>
      <p:ext uri="{BB962C8B-B14F-4D97-AF65-F5344CB8AC3E}">
        <p14:creationId xmlns:p14="http://schemas.microsoft.com/office/powerpoint/2010/main" val="406838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8FB6B0-444B-DA0B-6BFD-ABDBF3C1F0F9}"/>
              </a:ext>
            </a:extLst>
          </p:cNvPr>
          <p:cNvSpPr>
            <a:spLocks noGrp="1"/>
          </p:cNvSpPr>
          <p:nvPr>
            <p:ph type="body" sz="quarter" idx="11"/>
          </p:nvPr>
        </p:nvSpPr>
        <p:spPr>
          <a:xfrm>
            <a:off x="499231" y="519529"/>
            <a:ext cx="10711313" cy="657225"/>
          </a:xfrm>
        </p:spPr>
        <p:txBody>
          <a:bodyPr>
            <a:normAutofit fontScale="77500" lnSpcReduction="20000"/>
          </a:bodyPr>
          <a:lstStyle/>
          <a:p>
            <a:r>
              <a:rPr lang="en-US" dirty="0">
                <a:solidFill>
                  <a:srgbClr val="FFFF00"/>
                </a:solidFill>
              </a:rPr>
              <a:t>Why rural library staff is the focus of the LSC project?</a:t>
            </a:r>
          </a:p>
        </p:txBody>
      </p:sp>
      <p:pic>
        <p:nvPicPr>
          <p:cNvPr id="9" name="Picture 8" descr="Back of people's heads and raised hands at corporate presentation with speaker and whiteboard out of focus in background">
            <a:extLst>
              <a:ext uri="{FF2B5EF4-FFF2-40B4-BE49-F238E27FC236}">
                <a16:creationId xmlns:a16="http://schemas.microsoft.com/office/drawing/2014/main" id="{B7196659-78B7-D89A-AA65-CBAF2D769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385" y="1088136"/>
            <a:ext cx="8009430" cy="5330952"/>
          </a:xfrm>
          <a:prstGeom prst="rect">
            <a:avLst/>
          </a:prstGeom>
        </p:spPr>
      </p:pic>
    </p:spTree>
    <p:extLst>
      <p:ext uri="{BB962C8B-B14F-4D97-AF65-F5344CB8AC3E}">
        <p14:creationId xmlns:p14="http://schemas.microsoft.com/office/powerpoint/2010/main" val="356699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5D3B-91B8-362E-5C52-ADDE1C69A8CD}"/>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97E994C7-F87E-2B9E-DE82-B39298EE13D3}"/>
              </a:ext>
            </a:extLst>
          </p:cNvPr>
          <p:cNvPicPr>
            <a:picLocks noChangeAspect="1"/>
          </p:cNvPicPr>
          <p:nvPr/>
        </p:nvPicPr>
        <p:blipFill>
          <a:blip r:embed="rId3"/>
          <a:stretch>
            <a:fillRect/>
          </a:stretch>
        </p:blipFill>
        <p:spPr>
          <a:xfrm>
            <a:off x="4300106" y="4139131"/>
            <a:ext cx="2059130" cy="2138328"/>
          </a:xfrm>
          <a:prstGeom prst="rect">
            <a:avLst/>
          </a:prstGeom>
        </p:spPr>
      </p:pic>
      <p:pic>
        <p:nvPicPr>
          <p:cNvPr id="15" name="Picture Placeholder 14">
            <a:extLst>
              <a:ext uri="{FF2B5EF4-FFF2-40B4-BE49-F238E27FC236}">
                <a16:creationId xmlns:a16="http://schemas.microsoft.com/office/drawing/2014/main" id="{6B3E268A-8437-BBE8-57BD-A8B63AB06012}"/>
              </a:ext>
            </a:extLst>
          </p:cNvPr>
          <p:cNvPicPr>
            <a:picLocks noGrp="1" noChangeAspect="1"/>
          </p:cNvPicPr>
          <p:nvPr>
            <p:ph type="pic" sz="quarter" idx="10"/>
          </p:nvPr>
        </p:nvPicPr>
        <p:blipFill>
          <a:blip r:embed="rId4"/>
          <a:srcRect l="11582" r="11582"/>
          <a:stretch/>
        </p:blipFill>
        <p:spPr>
          <a:xfrm>
            <a:off x="2569464" y="1466110"/>
            <a:ext cx="2909418" cy="2501613"/>
          </a:xfrm>
        </p:spPr>
      </p:pic>
      <p:sp>
        <p:nvSpPr>
          <p:cNvPr id="4" name="Text Placeholder 3">
            <a:extLst>
              <a:ext uri="{FF2B5EF4-FFF2-40B4-BE49-F238E27FC236}">
                <a16:creationId xmlns:a16="http://schemas.microsoft.com/office/drawing/2014/main" id="{2A49FACE-23DB-1958-5E11-984BE580BCBA}"/>
              </a:ext>
            </a:extLst>
          </p:cNvPr>
          <p:cNvSpPr>
            <a:spLocks noGrp="1"/>
          </p:cNvSpPr>
          <p:nvPr>
            <p:ph type="body" sz="quarter" idx="11"/>
          </p:nvPr>
        </p:nvSpPr>
        <p:spPr>
          <a:xfrm>
            <a:off x="6442363" y="1567486"/>
            <a:ext cx="5078383" cy="3914775"/>
          </a:xfrm>
        </p:spPr>
        <p:txBody>
          <a:bodyPr>
            <a:normAutofit/>
          </a:bodyPr>
          <a:lstStyle/>
          <a:p>
            <a:r>
              <a:rPr lang="en-US" dirty="0">
                <a:solidFill>
                  <a:srgbClr val="FFFF00"/>
                </a:solidFill>
              </a:rPr>
              <a:t>Rural libraries are anchor institutions in communities</a:t>
            </a:r>
          </a:p>
          <a:p>
            <a:r>
              <a:rPr lang="en-US" dirty="0">
                <a:solidFill>
                  <a:srgbClr val="FFFF00"/>
                </a:solidFill>
              </a:rPr>
              <a:t>Library staff want and need to provide excellent service</a:t>
            </a:r>
          </a:p>
          <a:p>
            <a:r>
              <a:rPr lang="en-US" dirty="0">
                <a:solidFill>
                  <a:srgbClr val="FFFF00"/>
                </a:solidFill>
              </a:rPr>
              <a:t>To the public, </a:t>
            </a:r>
            <a:r>
              <a:rPr lang="en-US" u="sng" dirty="0">
                <a:solidFill>
                  <a:srgbClr val="FFFF00"/>
                </a:solidFill>
              </a:rPr>
              <a:t>everyone</a:t>
            </a:r>
            <a:r>
              <a:rPr lang="en-US" dirty="0">
                <a:solidFill>
                  <a:srgbClr val="FFFF00"/>
                </a:solidFill>
              </a:rPr>
              <a:t> who works in a library is a librarian.</a:t>
            </a: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p:txBody>
      </p:sp>
      <p:sp>
        <p:nvSpPr>
          <p:cNvPr id="5" name="Text Placeholder 4">
            <a:extLst>
              <a:ext uri="{FF2B5EF4-FFF2-40B4-BE49-F238E27FC236}">
                <a16:creationId xmlns:a16="http://schemas.microsoft.com/office/drawing/2014/main" id="{98CBCE1F-54F4-391A-94B0-04CFB53F5BAC}"/>
              </a:ext>
            </a:extLst>
          </p:cNvPr>
          <p:cNvSpPr>
            <a:spLocks noGrp="1"/>
          </p:cNvSpPr>
          <p:nvPr>
            <p:ph type="body" sz="quarter" idx="12"/>
          </p:nvPr>
        </p:nvSpPr>
        <p:spPr/>
        <p:txBody>
          <a:bodyPr/>
          <a:lstStyle/>
          <a:p>
            <a:r>
              <a:rPr lang="en-US" dirty="0"/>
              <a:t>Rural library staff is the focus because…</a:t>
            </a:r>
          </a:p>
        </p:txBody>
      </p:sp>
      <p:sp>
        <p:nvSpPr>
          <p:cNvPr id="2" name="TextBox 1">
            <a:extLst>
              <a:ext uri="{FF2B5EF4-FFF2-40B4-BE49-F238E27FC236}">
                <a16:creationId xmlns:a16="http://schemas.microsoft.com/office/drawing/2014/main" id="{5B6B4673-A113-B555-1067-08D0565CB87D}"/>
              </a:ext>
            </a:extLst>
          </p:cNvPr>
          <p:cNvSpPr txBox="1"/>
          <p:nvPr/>
        </p:nvSpPr>
        <p:spPr>
          <a:xfrm>
            <a:off x="987552" y="1581912"/>
            <a:ext cx="9756648" cy="3831336"/>
          </a:xfrm>
          <a:prstGeom prst="rect">
            <a:avLst/>
          </a:prstGeom>
        </p:spPr>
        <p:txBody>
          <a:bodyPr vert="horz" wrap="square" lIns="91440" tIns="45720" rIns="91440" bIns="45720" rtlCol="0" anchor="ctr">
            <a:normAutofit/>
          </a:bodyPr>
          <a:lstStyle/>
          <a:p>
            <a:pPr algn="l"/>
            <a:endParaRPr lang="en-US" dirty="0">
              <a:latin typeface="Gotham Book" panose="02000604040000020004" pitchFamily="50" charset="0"/>
            </a:endParaRPr>
          </a:p>
        </p:txBody>
      </p:sp>
      <p:pic>
        <p:nvPicPr>
          <p:cNvPr id="18" name="Picture 17">
            <a:extLst>
              <a:ext uri="{FF2B5EF4-FFF2-40B4-BE49-F238E27FC236}">
                <a16:creationId xmlns:a16="http://schemas.microsoft.com/office/drawing/2014/main" id="{86EBFD43-CBD5-01E5-28D5-E4EDB2310AE0}"/>
              </a:ext>
            </a:extLst>
          </p:cNvPr>
          <p:cNvPicPr>
            <a:picLocks noChangeAspect="1"/>
          </p:cNvPicPr>
          <p:nvPr/>
        </p:nvPicPr>
        <p:blipFill>
          <a:blip r:embed="rId5"/>
          <a:stretch>
            <a:fillRect/>
          </a:stretch>
        </p:blipFill>
        <p:spPr>
          <a:xfrm>
            <a:off x="219976" y="3808613"/>
            <a:ext cx="4257921" cy="2399919"/>
          </a:xfrm>
          <a:prstGeom prst="rect">
            <a:avLst/>
          </a:prstGeom>
        </p:spPr>
      </p:pic>
    </p:spTree>
    <p:extLst>
      <p:ext uri="{BB962C8B-B14F-4D97-AF65-F5344CB8AC3E}">
        <p14:creationId xmlns:p14="http://schemas.microsoft.com/office/powerpoint/2010/main" val="311297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338B710-774F-3300-8C4F-8C8E34583338}"/>
              </a:ext>
            </a:extLst>
          </p:cNvPr>
          <p:cNvSpPr>
            <a:spLocks noGrp="1"/>
          </p:cNvSpPr>
          <p:nvPr>
            <p:ph type="pic" sz="quarter" idx="10"/>
          </p:nvPr>
        </p:nvSpPr>
        <p:spPr>
          <a:xfrm>
            <a:off x="672721" y="1491341"/>
            <a:ext cx="8155593" cy="4169229"/>
          </a:xfrm>
        </p:spPr>
        <p:txBody>
          <a:bodyPr>
            <a:normAutofit/>
          </a:bodyPr>
          <a:lstStyle/>
          <a:p>
            <a:pPr marL="0" indent="0">
              <a:buNone/>
            </a:pPr>
            <a:r>
              <a:rPr lang="en-US" sz="3200" dirty="0">
                <a:solidFill>
                  <a:srgbClr val="FFFF00"/>
                </a:solidFill>
              </a:rPr>
              <a:t>The rural public library anchors the people of their community to digital environments. </a:t>
            </a:r>
          </a:p>
          <a:p>
            <a:pPr marL="0" indent="0">
              <a:buNone/>
            </a:pPr>
            <a:endParaRPr lang="en-US" sz="3200" dirty="0">
              <a:solidFill>
                <a:srgbClr val="FFFF00"/>
              </a:solidFill>
            </a:endParaRPr>
          </a:p>
          <a:p>
            <a:pPr marL="0" indent="0">
              <a:buNone/>
            </a:pPr>
            <a:r>
              <a:rPr lang="en-US" sz="3200" dirty="0">
                <a:solidFill>
                  <a:srgbClr val="FFFF00"/>
                </a:solidFill>
              </a:rPr>
              <a:t>Library staff do the work of creating connections between information, learning, and digital environments.</a:t>
            </a:r>
          </a:p>
          <a:p>
            <a:pPr marL="0" indent="0">
              <a:buNone/>
            </a:pPr>
            <a:endParaRPr lang="en-US" sz="2800" b="1" i="1" dirty="0">
              <a:solidFill>
                <a:srgbClr val="FFFF00"/>
              </a:solidFill>
            </a:endParaRPr>
          </a:p>
          <a:p>
            <a:pPr marL="0" indent="0">
              <a:buNone/>
            </a:pPr>
            <a:endParaRPr lang="en-US" dirty="0"/>
          </a:p>
        </p:txBody>
      </p:sp>
      <p:sp>
        <p:nvSpPr>
          <p:cNvPr id="4" name="Text Placeholder 3">
            <a:extLst>
              <a:ext uri="{FF2B5EF4-FFF2-40B4-BE49-F238E27FC236}">
                <a16:creationId xmlns:a16="http://schemas.microsoft.com/office/drawing/2014/main" id="{9C7DC0F0-A4E0-A610-70E5-D734915E111B}"/>
              </a:ext>
            </a:extLst>
          </p:cNvPr>
          <p:cNvSpPr>
            <a:spLocks noGrp="1"/>
          </p:cNvSpPr>
          <p:nvPr>
            <p:ph type="title" idx="4294967295"/>
          </p:nvPr>
        </p:nvSpPr>
        <p:spPr>
          <a:xfrm>
            <a:off x="498475" y="519113"/>
            <a:ext cx="10758488" cy="657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FFFF00"/>
                </a:solidFill>
                <a:effectLst/>
                <a:uLnTx/>
                <a:uFillTx/>
                <a:latin typeface="Gotham Medium" panose="02000604030000020004" pitchFamily="50" charset="0"/>
                <a:ea typeface="+mn-ea"/>
                <a:cs typeface="+mn-cs"/>
              </a:rPr>
              <a:t>Digital Anchors help </a:t>
            </a:r>
            <a:r>
              <a:rPr lang="en-US" sz="3600" dirty="0">
                <a:solidFill>
                  <a:srgbClr val="FFFF00"/>
                </a:solidFill>
                <a:ea typeface="+mn-ea"/>
                <a:cs typeface="+mn-cs"/>
              </a:rPr>
              <a:t>c</a:t>
            </a:r>
            <a:r>
              <a:rPr kumimoji="0" lang="en-US" sz="3600" b="0" i="0" u="none" strike="noStrike" kern="1200" cap="none" spc="0" normalizeH="0" baseline="0" noProof="0" dirty="0">
                <a:ln>
                  <a:noFill/>
                </a:ln>
                <a:solidFill>
                  <a:srgbClr val="FFFF00"/>
                </a:solidFill>
                <a:effectLst/>
                <a:uLnTx/>
                <a:uFillTx/>
                <a:latin typeface="Gotham Medium" panose="02000604030000020004" pitchFamily="50" charset="0"/>
                <a:ea typeface="+mn-ea"/>
                <a:cs typeface="+mn-cs"/>
              </a:rPr>
              <a:t>lose the Digital Divide</a:t>
            </a:r>
          </a:p>
        </p:txBody>
      </p:sp>
      <p:pic>
        <p:nvPicPr>
          <p:cNvPr id="7" name="Picture 6" descr="A gold anchor with a heavy black chain attached to it.">
            <a:extLst>
              <a:ext uri="{FF2B5EF4-FFF2-40B4-BE49-F238E27FC236}">
                <a16:creationId xmlns:a16="http://schemas.microsoft.com/office/drawing/2014/main" id="{B8FFFA93-0328-77EC-4145-B78C563F22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77746" y="1485474"/>
            <a:ext cx="2769009" cy="3733663"/>
          </a:xfrm>
          <a:prstGeom prst="rect">
            <a:avLst/>
          </a:prstGeom>
        </p:spPr>
      </p:pic>
      <p:sp>
        <p:nvSpPr>
          <p:cNvPr id="3" name="TextBox 2">
            <a:extLst>
              <a:ext uri="{FF2B5EF4-FFF2-40B4-BE49-F238E27FC236}">
                <a16:creationId xmlns:a16="http://schemas.microsoft.com/office/drawing/2014/main" id="{9E980B23-D5E8-F39D-91CA-C0F031DFF644}"/>
              </a:ext>
            </a:extLst>
          </p:cNvPr>
          <p:cNvSpPr txBox="1"/>
          <p:nvPr/>
        </p:nvSpPr>
        <p:spPr>
          <a:xfrm>
            <a:off x="8919556" y="5228705"/>
            <a:ext cx="1587731" cy="224444"/>
          </a:xfrm>
          <a:prstGeom prst="rect">
            <a:avLst/>
          </a:prstGeom>
        </p:spPr>
        <p:txBody>
          <a:bodyPr vert="horz" wrap="square" lIns="91440" tIns="45720" rIns="91440" bIns="45720" rtlCol="0" anchor="ctr">
            <a:normAutofit fontScale="55000" lnSpcReduction="20000"/>
          </a:bodyPr>
          <a:lstStyle/>
          <a:p>
            <a:pPr algn="l"/>
            <a:r>
              <a:rPr lang="en-US" dirty="0">
                <a:solidFill>
                  <a:schemeClr val="bg1"/>
                </a:solidFill>
                <a:latin typeface="Gotham Book" panose="02000604040000020004" pitchFamily="50" charset="0"/>
                <a:hlinkClick r:id="rId4">
                  <a:extLst>
                    <a:ext uri="{A12FA001-AC4F-418D-AE19-62706E023703}">
                      <ahyp:hlinkClr xmlns:ahyp="http://schemas.microsoft.com/office/drawing/2018/hyperlinkcolor" val="tx"/>
                    </a:ext>
                  </a:extLst>
                </a:hlinkClick>
              </a:rPr>
              <a:t>ar.inspiredpencil.com</a:t>
            </a:r>
            <a:endParaRPr lang="en-US" dirty="0">
              <a:solidFill>
                <a:schemeClr val="bg1"/>
              </a:solidFill>
              <a:latin typeface="Gotham Book" panose="02000604040000020004" pitchFamily="50" charset="0"/>
            </a:endParaRPr>
          </a:p>
        </p:txBody>
      </p:sp>
      <p:sp>
        <p:nvSpPr>
          <p:cNvPr id="5" name="TextBox 4">
            <a:extLst>
              <a:ext uri="{FF2B5EF4-FFF2-40B4-BE49-F238E27FC236}">
                <a16:creationId xmlns:a16="http://schemas.microsoft.com/office/drawing/2014/main" id="{C3F13EFE-6B91-16BB-629B-6077F2C3DA88}"/>
              </a:ext>
            </a:extLst>
          </p:cNvPr>
          <p:cNvSpPr txBox="1"/>
          <p:nvPr/>
        </p:nvSpPr>
        <p:spPr>
          <a:xfrm>
            <a:off x="9019309" y="5370021"/>
            <a:ext cx="2743200" cy="374073"/>
          </a:xfrm>
          <a:prstGeom prst="rect">
            <a:avLst/>
          </a:prstGeom>
        </p:spPr>
        <p:txBody>
          <a:bodyPr vert="horz" wrap="square" lIns="91440" tIns="45720" rIns="91440" bIns="45720" rtlCol="0" anchor="ctr">
            <a:normAutofit/>
          </a:bodyPr>
          <a:lstStyle/>
          <a:p>
            <a:pPr algn="l"/>
            <a:endParaRPr lang="en-US" dirty="0">
              <a:latin typeface="Gotham Book" panose="02000604040000020004" pitchFamily="50" charset="0"/>
            </a:endParaRPr>
          </a:p>
        </p:txBody>
      </p:sp>
    </p:spTree>
    <p:extLst>
      <p:ext uri="{BB962C8B-B14F-4D97-AF65-F5344CB8AC3E}">
        <p14:creationId xmlns:p14="http://schemas.microsoft.com/office/powerpoint/2010/main" val="109368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mule loaded up with saddlebags.">
            <a:extLst>
              <a:ext uri="{FF2B5EF4-FFF2-40B4-BE49-F238E27FC236}">
                <a16:creationId xmlns:a16="http://schemas.microsoft.com/office/drawing/2014/main" id="{9BEF02A9-5EFD-A995-0D85-EB1DC64558B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535" b="8535"/>
          <a:stretch/>
        </p:blipFill>
        <p:spPr>
          <a:xfrm>
            <a:off x="508536" y="1471612"/>
            <a:ext cx="5073114" cy="4362029"/>
          </a:xfrm>
        </p:spPr>
      </p:pic>
      <p:sp>
        <p:nvSpPr>
          <p:cNvPr id="5" name="Text Placeholder 4">
            <a:extLst>
              <a:ext uri="{FF2B5EF4-FFF2-40B4-BE49-F238E27FC236}">
                <a16:creationId xmlns:a16="http://schemas.microsoft.com/office/drawing/2014/main" id="{741EA160-C1CD-FF04-3469-18F4621F6808}"/>
              </a:ext>
            </a:extLst>
          </p:cNvPr>
          <p:cNvSpPr>
            <a:spLocks noGrp="1"/>
          </p:cNvSpPr>
          <p:nvPr>
            <p:ph type="body" sz="quarter" idx="11"/>
          </p:nvPr>
        </p:nvSpPr>
        <p:spPr>
          <a:xfrm>
            <a:off x="5829300" y="2209800"/>
            <a:ext cx="5334000" cy="3176587"/>
          </a:xfrm>
        </p:spPr>
        <p:txBody>
          <a:bodyPr/>
          <a:lstStyle/>
          <a:p>
            <a:pPr marL="0" indent="0" algn="ctr">
              <a:buNone/>
            </a:pPr>
            <a:r>
              <a:rPr lang="en-US" dirty="0">
                <a:solidFill>
                  <a:srgbClr val="FFFF00"/>
                </a:solidFill>
              </a:rPr>
              <a:t>“The person(s) that everyone in the library calls on when a tech thing needs fixing or a user needs tech/digital specific help.”</a:t>
            </a: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F991A9CF-E7C1-549B-0157-4BCEAEDAB589}"/>
              </a:ext>
            </a:extLst>
          </p:cNvPr>
          <p:cNvSpPr>
            <a:spLocks noGrp="1"/>
          </p:cNvSpPr>
          <p:nvPr>
            <p:ph type="title" idx="4294967295"/>
          </p:nvPr>
        </p:nvSpPr>
        <p:spPr>
          <a:xfrm>
            <a:off x="498475" y="519113"/>
            <a:ext cx="9801225" cy="657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Gotham Medium" panose="02000604030000020004" pitchFamily="50" charset="0"/>
                <a:ea typeface="+mn-ea"/>
                <a:cs typeface="+mn-cs"/>
              </a:rPr>
              <a:t>Tech/digital pack mule</a:t>
            </a:r>
          </a:p>
        </p:txBody>
      </p:sp>
      <p:sp>
        <p:nvSpPr>
          <p:cNvPr id="2" name="TextBox 1">
            <a:extLst>
              <a:ext uri="{FF2B5EF4-FFF2-40B4-BE49-F238E27FC236}">
                <a16:creationId xmlns:a16="http://schemas.microsoft.com/office/drawing/2014/main" id="{79A0379A-8BAC-C398-E9B0-7D4D0BA837CB}"/>
              </a:ext>
            </a:extLst>
          </p:cNvPr>
          <p:cNvSpPr txBox="1"/>
          <p:nvPr/>
        </p:nvSpPr>
        <p:spPr>
          <a:xfrm>
            <a:off x="440575" y="5843848"/>
            <a:ext cx="972589" cy="257694"/>
          </a:xfrm>
          <a:prstGeom prst="rect">
            <a:avLst/>
          </a:prstGeom>
        </p:spPr>
        <p:txBody>
          <a:bodyPr vert="horz" wrap="square" lIns="91440" tIns="45720" rIns="91440" bIns="45720" rtlCol="0" anchor="ctr">
            <a:normAutofit fontScale="62500" lnSpcReduction="20000"/>
          </a:bodyPr>
          <a:lstStyle/>
          <a:p>
            <a:pPr algn="l"/>
            <a:r>
              <a:rPr lang="en-US" dirty="0">
                <a:solidFill>
                  <a:schemeClr val="bg1"/>
                </a:solidFill>
                <a:hlinkClick r:id="rId4">
                  <a:extLst>
                    <a:ext uri="{A12FA001-AC4F-418D-AE19-62706E023703}">
                      <ahyp:hlinkClr xmlns:ahyp="http://schemas.microsoft.com/office/drawing/2018/hyperlinkcolor" val="tx"/>
                    </a:ext>
                  </a:extLst>
                </a:hlinkClick>
              </a:rPr>
              <a:t>adobe.stock.</a:t>
            </a:r>
            <a:endParaRPr lang="en-US" dirty="0">
              <a:latin typeface="Gotham Book" panose="02000604040000020004" pitchFamily="50" charset="0"/>
            </a:endParaRPr>
          </a:p>
        </p:txBody>
      </p:sp>
    </p:spTree>
    <p:extLst>
      <p:ext uri="{BB962C8B-B14F-4D97-AF65-F5344CB8AC3E}">
        <p14:creationId xmlns:p14="http://schemas.microsoft.com/office/powerpoint/2010/main" val="78703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D5B69CD-9306-241E-CD17-7111D1681C17}"/>
              </a:ext>
            </a:extLst>
          </p:cNvPr>
          <p:cNvSpPr>
            <a:spLocks noGrp="1"/>
          </p:cNvSpPr>
          <p:nvPr>
            <p:ph type="pic" sz="quarter" idx="10"/>
          </p:nvPr>
        </p:nvSpPr>
        <p:spPr>
          <a:xfrm>
            <a:off x="471569" y="916913"/>
            <a:ext cx="10995007" cy="919624"/>
          </a:xfrm>
        </p:spPr>
        <p:txBody>
          <a:bodyPr>
            <a:normAutofit/>
          </a:bodyPr>
          <a:lstStyle/>
          <a:p>
            <a:pPr marL="0" marR="0" indent="0">
              <a:buNone/>
            </a:pPr>
            <a:r>
              <a:rPr lang="en-US" sz="2000" dirty="0">
                <a:solidFill>
                  <a:srgbClr val="FFFF00"/>
                </a:solidFill>
                <a:effectLst/>
                <a:ea typeface="Aptos" panose="020B0004020202020204" pitchFamily="34" charset="0"/>
                <a:cs typeface="Aptos" panose="020B0004020202020204" pitchFamily="34" charset="0"/>
              </a:rPr>
              <a:t>GOAL: Rural public library staff are able to provide point-of-service support to meet the digital needs of their community members and work in a rapidly evolving digital landscape. </a:t>
            </a:r>
          </a:p>
        </p:txBody>
      </p:sp>
      <p:sp>
        <p:nvSpPr>
          <p:cNvPr id="3" name="Text Placeholder 2">
            <a:extLst>
              <a:ext uri="{FF2B5EF4-FFF2-40B4-BE49-F238E27FC236}">
                <a16:creationId xmlns:a16="http://schemas.microsoft.com/office/drawing/2014/main" id="{67945555-FE8A-6697-0A74-492CDB2FAC6C}"/>
              </a:ext>
            </a:extLst>
          </p:cNvPr>
          <p:cNvSpPr>
            <a:spLocks noGrp="1"/>
          </p:cNvSpPr>
          <p:nvPr>
            <p:ph type="body" sz="quarter" idx="11"/>
          </p:nvPr>
        </p:nvSpPr>
        <p:spPr>
          <a:xfrm>
            <a:off x="520502" y="1806292"/>
            <a:ext cx="5936568" cy="4315968"/>
          </a:xfrm>
        </p:spPr>
        <p:txBody>
          <a:bodyPr vert="horz" lIns="91440" tIns="45720" rIns="91440" bIns="45720" rtlCol="0" anchor="t">
            <a:noAutofit/>
          </a:bodyPr>
          <a:lstStyle/>
          <a:p>
            <a:pPr marL="0" marR="0" lvl="0" indent="0">
              <a:lnSpc>
                <a:spcPct val="120000"/>
              </a:lnSpc>
              <a:spcBef>
                <a:spcPts val="300"/>
              </a:spcBef>
              <a:spcAft>
                <a:spcPts val="300"/>
              </a:spcAft>
              <a:buNone/>
            </a:pPr>
            <a:r>
              <a:rPr lang="en-US" sz="1800" dirty="0">
                <a:solidFill>
                  <a:srgbClr val="FFFF00"/>
                </a:solidFill>
                <a:latin typeface="Aptos" panose="020B0004020202020204" pitchFamily="34" charset="0"/>
                <a:ea typeface="Aptos" panose="020B0004020202020204" pitchFamily="34" charset="0"/>
                <a:cs typeface="Aptos" panose="020B0004020202020204" pitchFamily="34" charset="0"/>
              </a:rPr>
              <a:t>STAFF</a:t>
            </a:r>
          </a:p>
          <a:p>
            <a:pPr marL="342900" marR="0" lvl="0" indent="-342900">
              <a:lnSpc>
                <a:spcPct val="120000"/>
              </a:lnSpc>
              <a:spcBef>
                <a:spcPts val="300"/>
              </a:spcBef>
              <a:spcAft>
                <a:spcPts val="300"/>
              </a:spcAft>
              <a:buFont typeface="+mj-lt"/>
              <a:buAutoNum type="arabicPeriod"/>
            </a:pPr>
            <a:r>
              <a:rPr lang="en-US" sz="1800" dirty="0">
                <a:solidFill>
                  <a:srgbClr val="FFFF00"/>
                </a:solidFill>
                <a:effectLst/>
                <a:latin typeface="Aptos" panose="020B0004020202020204" pitchFamily="34" charset="0"/>
                <a:ea typeface="Aptos" panose="020B0004020202020204" pitchFamily="34" charset="0"/>
                <a:cs typeface="Aptos" panose="020B0004020202020204" pitchFamily="34" charset="0"/>
              </a:rPr>
              <a:t>Identify, navigate, and successfully interact with digital technology. </a:t>
            </a:r>
          </a:p>
          <a:p>
            <a:pPr marL="342900" marR="0" lvl="0" indent="-342900">
              <a:lnSpc>
                <a:spcPct val="120000"/>
              </a:lnSpc>
              <a:spcBef>
                <a:spcPts val="300"/>
              </a:spcBef>
              <a:spcAft>
                <a:spcPts val="300"/>
              </a:spcAft>
              <a:buFont typeface="+mj-lt"/>
              <a:buAutoNum type="arabicPeriod"/>
            </a:pPr>
            <a:r>
              <a:rPr lang="en-US" sz="1800" dirty="0">
                <a:solidFill>
                  <a:srgbClr val="FFFF00"/>
                </a:solidFill>
                <a:effectLst/>
                <a:latin typeface="Aptos" panose="020B0004020202020204" pitchFamily="34" charset="0"/>
                <a:ea typeface="Aptos" panose="020B0004020202020204" pitchFamily="34" charset="0"/>
                <a:cs typeface="Aptos" panose="020B0004020202020204" pitchFamily="34" charset="0"/>
              </a:rPr>
              <a:t>Be confident in their ability to navigate and interact with digital technology and focus populations. </a:t>
            </a:r>
          </a:p>
          <a:p>
            <a:pPr marL="342900" marR="0" lvl="0" indent="-342900">
              <a:lnSpc>
                <a:spcPct val="120000"/>
              </a:lnSpc>
              <a:spcBef>
                <a:spcPts val="300"/>
              </a:spcBef>
              <a:spcAft>
                <a:spcPts val="300"/>
              </a:spcAft>
              <a:buFont typeface="+mj-lt"/>
              <a:buAutoNum type="arabicPeriod"/>
            </a:pPr>
            <a:r>
              <a:rPr lang="en-US" sz="1800" dirty="0">
                <a:solidFill>
                  <a:srgbClr val="FFFF00"/>
                </a:solidFill>
                <a:effectLst/>
                <a:latin typeface="Aptos" panose="020B0004020202020204" pitchFamily="34" charset="0"/>
                <a:ea typeface="Aptos" panose="020B0004020202020204" pitchFamily="34" charset="0"/>
                <a:cs typeface="Aptos" panose="020B0004020202020204" pitchFamily="34" charset="0"/>
              </a:rPr>
              <a:t>Transfer knowledge and skills learned during training to real problems. </a:t>
            </a:r>
          </a:p>
          <a:p>
            <a:pPr marL="342900" marR="0" lvl="0" indent="-342900">
              <a:lnSpc>
                <a:spcPct val="120000"/>
              </a:lnSpc>
              <a:spcBef>
                <a:spcPts val="300"/>
              </a:spcBef>
              <a:spcAft>
                <a:spcPts val="300"/>
              </a:spcAft>
              <a:buFont typeface="+mj-lt"/>
              <a:buAutoNum type="arabicPeriod"/>
            </a:pPr>
            <a:r>
              <a:rPr lang="en-US" sz="1800" dirty="0">
                <a:solidFill>
                  <a:srgbClr val="FFFF00"/>
                </a:solidFill>
                <a:effectLst/>
                <a:latin typeface="Aptos" panose="020B0004020202020204" pitchFamily="34" charset="0"/>
                <a:ea typeface="Aptos" panose="020B0004020202020204" pitchFamily="34" charset="0"/>
                <a:cs typeface="Aptos" panose="020B0004020202020204" pitchFamily="34" charset="0"/>
              </a:rPr>
              <a:t>Staff will identify digital navigation and support resources in the community and refer individuals to those resources. </a:t>
            </a:r>
          </a:p>
          <a:p>
            <a:pPr marL="342900" marR="0" lvl="0" indent="-342900">
              <a:lnSpc>
                <a:spcPct val="120000"/>
              </a:lnSpc>
              <a:spcBef>
                <a:spcPts val="300"/>
              </a:spcBef>
              <a:spcAft>
                <a:spcPts val="300"/>
              </a:spcAft>
              <a:buFont typeface="+mj-lt"/>
              <a:buAutoNum type="arabicPeriod"/>
            </a:pPr>
            <a:r>
              <a:rPr lang="en-US" sz="1800" dirty="0">
                <a:solidFill>
                  <a:srgbClr val="FFFF00"/>
                </a:solidFill>
                <a:effectLst/>
                <a:latin typeface="Aptos" panose="020B0004020202020204" pitchFamily="34" charset="0"/>
                <a:ea typeface="Aptos" panose="020B0004020202020204" pitchFamily="34" charset="0"/>
                <a:cs typeface="Aptos" panose="020B0004020202020204" pitchFamily="34" charset="0"/>
              </a:rPr>
              <a:t>5. Recognize the value of their work toward meeting the digital needs of the individuals, especially those who have felt excluded from library services.</a:t>
            </a:r>
          </a:p>
        </p:txBody>
      </p:sp>
      <p:sp>
        <p:nvSpPr>
          <p:cNvPr id="4" name="Text Placeholder 3">
            <a:extLst>
              <a:ext uri="{FF2B5EF4-FFF2-40B4-BE49-F238E27FC236}">
                <a16:creationId xmlns:a16="http://schemas.microsoft.com/office/drawing/2014/main" id="{CF271C70-4811-0787-6DB9-2000CCBE0E4D}"/>
              </a:ext>
            </a:extLst>
          </p:cNvPr>
          <p:cNvSpPr>
            <a:spLocks noGrp="1"/>
          </p:cNvSpPr>
          <p:nvPr>
            <p:ph type="title" idx="4294967295"/>
          </p:nvPr>
        </p:nvSpPr>
        <p:spPr>
          <a:xfrm>
            <a:off x="512543" y="322165"/>
            <a:ext cx="9801225" cy="657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a:spcBef>
                <a:spcPts val="1000"/>
              </a:spcBef>
              <a:defRPr/>
            </a:pPr>
            <a:r>
              <a:rPr lang="en-US" sz="3600" b="1" dirty="0">
                <a:solidFill>
                  <a:srgbClr val="FFFF00"/>
                </a:solidFill>
                <a:latin typeface="Aptos" panose="020B0004020202020204" pitchFamily="34" charset="0"/>
                <a:ea typeface="Aptos" panose="020B0004020202020204" pitchFamily="34" charset="0"/>
                <a:cs typeface="Aptos" panose="020B0004020202020204" pitchFamily="34" charset="0"/>
              </a:rPr>
              <a:t>OUTCOMES</a:t>
            </a:r>
            <a:br>
              <a:rPr lang="en-US" sz="3600" dirty="0">
                <a:solidFill>
                  <a:srgbClr val="FFFF00"/>
                </a:solidFill>
                <a:latin typeface="Aptos" panose="020B0004020202020204" pitchFamily="34" charset="0"/>
                <a:ea typeface="Aptos" panose="020B0004020202020204" pitchFamily="34" charset="0"/>
                <a:cs typeface="Aptos" panose="020B0004020202020204" pitchFamily="34" charset="0"/>
              </a:rPr>
            </a:br>
            <a:endParaRPr kumimoji="0" lang="en-US" sz="3600" b="0" i="0" u="none" strike="noStrike" kern="1200" cap="none" spc="0" normalizeH="0" baseline="0" noProof="0" dirty="0">
              <a:ln>
                <a:noFill/>
              </a:ln>
              <a:solidFill>
                <a:srgbClr val="FFFF00"/>
              </a:solidFill>
              <a:effectLst/>
              <a:uLnTx/>
              <a:uFillTx/>
              <a:latin typeface="Gotham Medium" panose="02000604030000020004" pitchFamily="50" charset="0"/>
              <a:ea typeface="+mn-ea"/>
              <a:cs typeface="+mn-cs"/>
            </a:endParaRPr>
          </a:p>
        </p:txBody>
      </p:sp>
      <p:sp>
        <p:nvSpPr>
          <p:cNvPr id="6" name="TextBox 5">
            <a:extLst>
              <a:ext uri="{FF2B5EF4-FFF2-40B4-BE49-F238E27FC236}">
                <a16:creationId xmlns:a16="http://schemas.microsoft.com/office/drawing/2014/main" id="{F0DE6521-74D6-9B07-C8DB-194F5508A054}"/>
              </a:ext>
            </a:extLst>
          </p:cNvPr>
          <p:cNvSpPr txBox="1"/>
          <p:nvPr/>
        </p:nvSpPr>
        <p:spPr>
          <a:xfrm>
            <a:off x="6876480" y="1820345"/>
            <a:ext cx="4740813" cy="3375283"/>
          </a:xfrm>
          <a:prstGeom prst="rect">
            <a:avLst/>
          </a:prstGeom>
          <a:noFill/>
        </p:spPr>
        <p:txBody>
          <a:bodyPr wrap="square">
            <a:spAutoFit/>
          </a:bodyPr>
          <a:lstStyle/>
          <a:p>
            <a:pPr marR="0" lvl="0">
              <a:spcBef>
                <a:spcPts val="1000"/>
              </a:spcBef>
            </a:pPr>
            <a:r>
              <a:rPr lang="en-US" dirty="0">
                <a:solidFill>
                  <a:srgbClr val="FFFF00"/>
                </a:solidFill>
                <a:effectLst/>
                <a:latin typeface="Gotham Book" panose="02000604040000020004" pitchFamily="50" charset="0"/>
                <a:ea typeface="Aptos" panose="020B0004020202020204" pitchFamily="34" charset="0"/>
                <a:cs typeface="Aptos" panose="020B0004020202020204" pitchFamily="34" charset="0"/>
              </a:rPr>
              <a:t>COMMUNITY</a:t>
            </a:r>
          </a:p>
          <a:p>
            <a:pPr marL="342900" marR="0" lvl="0" indent="-342900">
              <a:spcBef>
                <a:spcPts val="1000"/>
              </a:spcBef>
              <a:buFont typeface="+mj-lt"/>
              <a:buAutoNum type="arabicPeriod"/>
            </a:pPr>
            <a:r>
              <a:rPr lang="en-US" dirty="0">
                <a:solidFill>
                  <a:srgbClr val="FFFF00"/>
                </a:solidFill>
                <a:effectLst/>
                <a:latin typeface="Gotham Book" panose="02000604040000020004" pitchFamily="50" charset="0"/>
                <a:ea typeface="Aptos" panose="020B0004020202020204" pitchFamily="34" charset="0"/>
                <a:cs typeface="Aptos" panose="020B0004020202020204" pitchFamily="34" charset="0"/>
              </a:rPr>
              <a:t>Identify, navigate, and successfully interact with digital technology. </a:t>
            </a:r>
          </a:p>
          <a:p>
            <a:pPr marL="342900" marR="0" lvl="0" indent="-342900">
              <a:spcBef>
                <a:spcPts val="1000"/>
              </a:spcBef>
              <a:buFont typeface="+mj-lt"/>
              <a:buAutoNum type="arabicPeriod"/>
            </a:pPr>
            <a:r>
              <a:rPr lang="en-US" dirty="0">
                <a:solidFill>
                  <a:srgbClr val="FFFF00"/>
                </a:solidFill>
                <a:effectLst/>
                <a:latin typeface="Gotham Book" panose="02000604040000020004" pitchFamily="50" charset="0"/>
                <a:ea typeface="Aptos" panose="020B0004020202020204" pitchFamily="34" charset="0"/>
                <a:cs typeface="Aptos" panose="020B0004020202020204" pitchFamily="34" charset="0"/>
              </a:rPr>
              <a:t>Be confident in their ability to navigate and interact with digital technology.</a:t>
            </a:r>
          </a:p>
          <a:p>
            <a:pPr marL="342900" marR="0" lvl="0" indent="-342900">
              <a:spcBef>
                <a:spcPts val="1000"/>
              </a:spcBef>
              <a:buFont typeface="+mj-lt"/>
              <a:buAutoNum type="arabicPeriod"/>
            </a:pPr>
            <a:r>
              <a:rPr lang="en-US" dirty="0">
                <a:solidFill>
                  <a:srgbClr val="FFFF00"/>
                </a:solidFill>
                <a:effectLst/>
                <a:latin typeface="Gotham Book" panose="02000604040000020004" pitchFamily="50" charset="0"/>
                <a:ea typeface="Aptos" panose="020B0004020202020204" pitchFamily="34" charset="0"/>
                <a:cs typeface="Aptos" panose="020B0004020202020204" pitchFamily="34" charset="0"/>
              </a:rPr>
              <a:t>Access available library digital resources. </a:t>
            </a:r>
          </a:p>
          <a:p>
            <a:pPr marL="342900" marR="0" lvl="0" indent="-342900">
              <a:spcBef>
                <a:spcPts val="1000"/>
              </a:spcBef>
              <a:buFont typeface="+mj-lt"/>
              <a:buAutoNum type="arabicPeriod"/>
            </a:pPr>
            <a:r>
              <a:rPr lang="en-US" dirty="0">
                <a:solidFill>
                  <a:srgbClr val="FFFF00"/>
                </a:solidFill>
                <a:effectLst/>
                <a:latin typeface="Gotham Book" panose="02000604040000020004" pitchFamily="50" charset="0"/>
                <a:ea typeface="Aptos" panose="020B0004020202020204" pitchFamily="34" charset="0"/>
                <a:cs typeface="Aptos" panose="020B0004020202020204" pitchFamily="34" charset="0"/>
              </a:rPr>
              <a:t>Be confident in their invitation and welcome in public library spaces</a:t>
            </a:r>
            <a:r>
              <a:rPr lang="en-US" dirty="0">
                <a:solidFill>
                  <a:srgbClr val="FFFF00"/>
                </a:solidFill>
                <a:effectLst/>
                <a:latin typeface="Aptos" panose="020B0004020202020204" pitchFamily="34" charset="0"/>
                <a:ea typeface="Aptos" panose="020B0004020202020204" pitchFamily="34" charset="0"/>
                <a:cs typeface="Aptos" panose="020B0004020202020204" pitchFamily="34" charset="0"/>
              </a:rPr>
              <a:t>.</a:t>
            </a:r>
          </a:p>
        </p:txBody>
      </p:sp>
      <p:pic>
        <p:nvPicPr>
          <p:cNvPr id="11" name="Picture 10">
            <a:extLst>
              <a:ext uri="{FF2B5EF4-FFF2-40B4-BE49-F238E27FC236}">
                <a16:creationId xmlns:a16="http://schemas.microsoft.com/office/drawing/2014/main" id="{6637C905-4386-B1DA-6BF3-EE4C8D23132A}"/>
              </a:ext>
            </a:extLst>
          </p:cNvPr>
          <p:cNvPicPr>
            <a:picLocks noChangeAspect="1"/>
          </p:cNvPicPr>
          <p:nvPr/>
        </p:nvPicPr>
        <p:blipFill>
          <a:blip r:embed="rId3"/>
          <a:stretch>
            <a:fillRect/>
          </a:stretch>
        </p:blipFill>
        <p:spPr>
          <a:xfrm>
            <a:off x="14415125" y="2117610"/>
            <a:ext cx="1600731" cy="1600731"/>
          </a:xfrm>
          <a:prstGeom prst="rect">
            <a:avLst/>
          </a:prstGeom>
        </p:spPr>
      </p:pic>
    </p:spTree>
    <p:extLst>
      <p:ext uri="{BB962C8B-B14F-4D97-AF65-F5344CB8AC3E}">
        <p14:creationId xmlns:p14="http://schemas.microsoft.com/office/powerpoint/2010/main" val="3705246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6DB627-D295-4A10-0EB9-9CDA9654C167}"/>
              </a:ext>
            </a:extLst>
          </p:cNvPr>
          <p:cNvSpPr txBox="1"/>
          <p:nvPr/>
        </p:nvSpPr>
        <p:spPr>
          <a:xfrm>
            <a:off x="781050" y="1847850"/>
            <a:ext cx="2895600" cy="4219575"/>
          </a:xfrm>
          <a:prstGeom prst="rect">
            <a:avLst/>
          </a:prstGeom>
        </p:spPr>
        <p:txBody>
          <a:bodyPr vert="horz" wrap="square" lIns="91440" tIns="45720" rIns="91440" bIns="45720" rtlCol="0" anchor="ctr">
            <a:normAutofit/>
          </a:bodyPr>
          <a:lstStyle/>
          <a:p>
            <a:pPr algn="l"/>
            <a:endParaRPr lang="en-US" dirty="0">
              <a:latin typeface="Gotham Book" panose="02000604040000020004" pitchFamily="50" charset="0"/>
            </a:endParaRPr>
          </a:p>
        </p:txBody>
      </p:sp>
      <p:sp>
        <p:nvSpPr>
          <p:cNvPr id="11" name="TextBox 10">
            <a:extLst>
              <a:ext uri="{FF2B5EF4-FFF2-40B4-BE49-F238E27FC236}">
                <a16:creationId xmlns:a16="http://schemas.microsoft.com/office/drawing/2014/main" id="{48EED73A-0E91-8959-1362-95B741DA6E5F}"/>
              </a:ext>
            </a:extLst>
          </p:cNvPr>
          <p:cNvSpPr txBox="1"/>
          <p:nvPr/>
        </p:nvSpPr>
        <p:spPr>
          <a:xfrm>
            <a:off x="531877" y="631317"/>
            <a:ext cx="3162300" cy="621411"/>
          </a:xfrm>
          <a:prstGeom prst="rect">
            <a:avLst/>
          </a:prstGeom>
          <a:ln w="28575">
            <a:solidFill>
              <a:srgbClr val="FFFF00"/>
            </a:solidFill>
          </a:ln>
        </p:spPr>
        <p:txBody>
          <a:bodyPr vert="horz" wrap="square" lIns="91440" tIns="45720" rIns="91440" bIns="45720" rtlCol="0" anchor="t">
            <a:normAutofit lnSpcReduction="10000"/>
          </a:bodyPr>
          <a:lstStyle/>
          <a:p>
            <a:pPr algn="ctr"/>
            <a:r>
              <a:rPr lang="en-US" b="1" dirty="0">
                <a:solidFill>
                  <a:srgbClr val="FFFF00"/>
                </a:solidFill>
                <a:latin typeface="Gotham Book" panose="02000604040000020004" pitchFamily="50" charset="0"/>
              </a:rPr>
              <a:t>Stage 1 </a:t>
            </a:r>
          </a:p>
          <a:p>
            <a:pPr algn="ctr"/>
            <a:r>
              <a:rPr lang="en-US" b="1" dirty="0">
                <a:solidFill>
                  <a:srgbClr val="FFFF00"/>
                </a:solidFill>
                <a:latin typeface="Gotham Book" panose="02000604040000020004" pitchFamily="50" charset="0"/>
              </a:rPr>
              <a:t>Capacity Building</a:t>
            </a:r>
          </a:p>
          <a:p>
            <a:pPr algn="l"/>
            <a:endParaRPr lang="en-US" b="1" dirty="0">
              <a:solidFill>
                <a:srgbClr val="FFFF00"/>
              </a:solidFill>
              <a:latin typeface="Gotham Book" panose="02000604040000020004" pitchFamily="50" charset="0"/>
            </a:endParaRPr>
          </a:p>
        </p:txBody>
      </p:sp>
      <p:sp>
        <p:nvSpPr>
          <p:cNvPr id="13" name="TextBox 12">
            <a:extLst>
              <a:ext uri="{FF2B5EF4-FFF2-40B4-BE49-F238E27FC236}">
                <a16:creationId xmlns:a16="http://schemas.microsoft.com/office/drawing/2014/main" id="{0EDDCEAF-19AD-505B-C05F-FC1880557ACC}"/>
              </a:ext>
            </a:extLst>
          </p:cNvPr>
          <p:cNvSpPr txBox="1"/>
          <p:nvPr/>
        </p:nvSpPr>
        <p:spPr>
          <a:xfrm>
            <a:off x="4645533" y="585139"/>
            <a:ext cx="2905125" cy="646331"/>
          </a:xfrm>
          <a:prstGeom prst="rect">
            <a:avLst/>
          </a:prstGeom>
          <a:noFill/>
          <a:ln w="28575">
            <a:solidFill>
              <a:srgbClr val="FF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otham Book" panose="02000604040000020004" pitchFamily="50" charset="0"/>
                <a:ea typeface="+mn-ea"/>
                <a:cs typeface="+mn-cs"/>
              </a:rPr>
              <a:t>Stage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otham Book" panose="02000604040000020004" pitchFamily="50" charset="0"/>
                <a:ea typeface="+mn-ea"/>
                <a:cs typeface="+mn-cs"/>
              </a:rPr>
              <a:t>Sustainability Planning</a:t>
            </a:r>
          </a:p>
        </p:txBody>
      </p:sp>
      <p:sp>
        <p:nvSpPr>
          <p:cNvPr id="15" name="TextBox 14">
            <a:extLst>
              <a:ext uri="{FF2B5EF4-FFF2-40B4-BE49-F238E27FC236}">
                <a16:creationId xmlns:a16="http://schemas.microsoft.com/office/drawing/2014/main" id="{3BB02760-F915-37FC-A12F-9887294E1620}"/>
              </a:ext>
            </a:extLst>
          </p:cNvPr>
          <p:cNvSpPr txBox="1"/>
          <p:nvPr/>
        </p:nvSpPr>
        <p:spPr>
          <a:xfrm>
            <a:off x="8589264" y="580186"/>
            <a:ext cx="2581275" cy="646331"/>
          </a:xfrm>
          <a:prstGeom prst="rect">
            <a:avLst/>
          </a:prstGeom>
          <a:noFill/>
          <a:ln w="28575">
            <a:solidFill>
              <a:srgbClr val="FF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otham Book" panose="02000604040000020004" pitchFamily="50" charset="0"/>
                <a:ea typeface="+mn-ea"/>
                <a:cs typeface="+mn-cs"/>
              </a:rPr>
              <a:t>Stage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otham Book" panose="02000604040000020004" pitchFamily="50" charset="0"/>
                <a:ea typeface="+mn-ea"/>
                <a:cs typeface="+mn-cs"/>
              </a:rPr>
              <a:t>Implementation</a:t>
            </a:r>
          </a:p>
        </p:txBody>
      </p:sp>
      <p:sp>
        <p:nvSpPr>
          <p:cNvPr id="16" name="TextBox 15">
            <a:extLst>
              <a:ext uri="{FF2B5EF4-FFF2-40B4-BE49-F238E27FC236}">
                <a16:creationId xmlns:a16="http://schemas.microsoft.com/office/drawing/2014/main" id="{B006D3F2-C8A1-1EEF-9CF7-EC127A31AAB5}"/>
              </a:ext>
            </a:extLst>
          </p:cNvPr>
          <p:cNvSpPr txBox="1"/>
          <p:nvPr/>
        </p:nvSpPr>
        <p:spPr>
          <a:xfrm>
            <a:off x="638175" y="1800225"/>
            <a:ext cx="2733675" cy="2990850"/>
          </a:xfrm>
          <a:prstGeom prst="rect">
            <a:avLst/>
          </a:prstGeom>
        </p:spPr>
        <p:txBody>
          <a:bodyPr vert="horz" wrap="square" lIns="91440" tIns="45720" rIns="91440" bIns="45720" rtlCol="0" anchor="ctr">
            <a:normAutofit/>
          </a:bodyPr>
          <a:lstStyle/>
          <a:p>
            <a:pPr algn="l"/>
            <a:endParaRPr lang="en-US" dirty="0">
              <a:latin typeface="Gotham Book" panose="02000604040000020004" pitchFamily="50" charset="0"/>
            </a:endParaRPr>
          </a:p>
        </p:txBody>
      </p:sp>
      <p:sp>
        <p:nvSpPr>
          <p:cNvPr id="17" name="TextBox 16">
            <a:extLst>
              <a:ext uri="{FF2B5EF4-FFF2-40B4-BE49-F238E27FC236}">
                <a16:creationId xmlns:a16="http://schemas.microsoft.com/office/drawing/2014/main" id="{8A611EA8-5053-1B0A-5560-1B22A0D7F880}"/>
              </a:ext>
            </a:extLst>
          </p:cNvPr>
          <p:cNvSpPr txBox="1"/>
          <p:nvPr/>
        </p:nvSpPr>
        <p:spPr>
          <a:xfrm>
            <a:off x="581024" y="1316736"/>
            <a:ext cx="3259456" cy="4817364"/>
          </a:xfrm>
          <a:prstGeom prst="rect">
            <a:avLst/>
          </a:prstGeom>
        </p:spPr>
        <p:txBody>
          <a:bodyPr vert="horz" wrap="square" lIns="91440" tIns="45720" rIns="91440" bIns="45720" rtlCol="0" anchor="t">
            <a:normAutofit fontScale="92500" lnSpcReduction="20000"/>
          </a:bodyPr>
          <a:lstStyle/>
          <a:p>
            <a:pPr algn="l">
              <a:lnSpc>
                <a:spcPct val="120000"/>
              </a:lnSpc>
              <a:spcBef>
                <a:spcPts val="600"/>
              </a:spcBef>
              <a:spcAft>
                <a:spcPts val="600"/>
              </a:spcAft>
            </a:pPr>
            <a:r>
              <a:rPr lang="en-US" dirty="0">
                <a:solidFill>
                  <a:srgbClr val="FFFF00"/>
                </a:solidFill>
                <a:latin typeface="Gotham Book" panose="02000604040000020004" pitchFamily="50" charset="0"/>
              </a:rPr>
              <a:t>Use Northstar to measure knowledge and enhance skills.</a:t>
            </a:r>
          </a:p>
          <a:p>
            <a:pPr algn="l">
              <a:lnSpc>
                <a:spcPct val="120000"/>
              </a:lnSpc>
              <a:spcBef>
                <a:spcPts val="600"/>
              </a:spcBef>
              <a:spcAft>
                <a:spcPts val="600"/>
              </a:spcAft>
            </a:pPr>
            <a:r>
              <a:rPr lang="en-US" dirty="0">
                <a:solidFill>
                  <a:srgbClr val="FFFF00"/>
                </a:solidFill>
                <a:latin typeface="Gotham Book" panose="02000604040000020004" pitchFamily="50" charset="0"/>
              </a:rPr>
              <a:t>Schedule staff learning time</a:t>
            </a:r>
          </a:p>
          <a:p>
            <a:pPr algn="l">
              <a:lnSpc>
                <a:spcPct val="120000"/>
              </a:lnSpc>
              <a:spcBef>
                <a:spcPts val="600"/>
              </a:spcBef>
              <a:spcAft>
                <a:spcPts val="600"/>
              </a:spcAft>
            </a:pPr>
            <a:r>
              <a:rPr lang="en-US" dirty="0">
                <a:solidFill>
                  <a:srgbClr val="FFFF00"/>
                </a:solidFill>
                <a:latin typeface="Gotham Book" panose="02000604040000020004" pitchFamily="50" charset="0"/>
              </a:rPr>
              <a:t>Practice your knowledge by assisting patrons with tech questions.</a:t>
            </a:r>
          </a:p>
          <a:p>
            <a:pPr algn="l">
              <a:lnSpc>
                <a:spcPct val="120000"/>
              </a:lnSpc>
              <a:spcBef>
                <a:spcPts val="600"/>
              </a:spcBef>
              <a:spcAft>
                <a:spcPts val="600"/>
              </a:spcAft>
            </a:pPr>
            <a:r>
              <a:rPr lang="en-US" dirty="0">
                <a:solidFill>
                  <a:srgbClr val="FFFF00"/>
                </a:solidFill>
                <a:latin typeface="Gotham Book" panose="02000604040000020004" pitchFamily="50" charset="0"/>
              </a:rPr>
              <a:t>Model the benefits of technology proficiency to patrons (With not for…)</a:t>
            </a:r>
          </a:p>
          <a:p>
            <a:pPr algn="l">
              <a:lnSpc>
                <a:spcPct val="120000"/>
              </a:lnSpc>
              <a:spcBef>
                <a:spcPts val="600"/>
              </a:spcBef>
              <a:spcAft>
                <a:spcPts val="600"/>
              </a:spcAft>
            </a:pPr>
            <a:r>
              <a:rPr lang="en-US" dirty="0">
                <a:solidFill>
                  <a:srgbClr val="FFFF00"/>
                </a:solidFill>
                <a:latin typeface="Gotham Book" panose="02000604040000020004" pitchFamily="50" charset="0"/>
              </a:rPr>
              <a:t>Provide accommodations to support digital accessibility and learning for those who need physical or  educational support</a:t>
            </a:r>
          </a:p>
          <a:p>
            <a:pPr algn="l"/>
            <a:endParaRPr lang="en-US" dirty="0">
              <a:latin typeface="Gotham Book" panose="02000604040000020004" pitchFamily="50" charset="0"/>
            </a:endParaRPr>
          </a:p>
        </p:txBody>
      </p:sp>
      <p:sp>
        <p:nvSpPr>
          <p:cNvPr id="19" name="TextBox 18">
            <a:extLst>
              <a:ext uri="{FF2B5EF4-FFF2-40B4-BE49-F238E27FC236}">
                <a16:creationId xmlns:a16="http://schemas.microsoft.com/office/drawing/2014/main" id="{AD4E1642-41EE-179B-8CC5-5FC9AA6A5FC6}"/>
              </a:ext>
            </a:extLst>
          </p:cNvPr>
          <p:cNvSpPr txBox="1"/>
          <p:nvPr/>
        </p:nvSpPr>
        <p:spPr>
          <a:xfrm>
            <a:off x="4656201" y="1277344"/>
            <a:ext cx="3344799" cy="4762842"/>
          </a:xfrm>
          <a:prstGeom prst="rect">
            <a:avLst/>
          </a:prstGeom>
          <a:noFill/>
        </p:spPr>
        <p:txBody>
          <a:bodyPr wrap="square">
            <a:spAutoFit/>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700" dirty="0">
                <a:solidFill>
                  <a:srgbClr val="FFFF00"/>
                </a:solidFill>
                <a:latin typeface="Gotham Book" panose="02000604040000020004" pitchFamily="50" charset="0"/>
              </a:rPr>
              <a:t>Institute digital professional development for current and new staff.</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US" sz="1700" dirty="0">
                <a:solidFill>
                  <a:srgbClr val="FFFF00"/>
                </a:solidFill>
                <a:latin typeface="Gotham Book" panose="02000604040000020004" pitchFamily="50" charset="0"/>
              </a:rPr>
              <a:t>Identify staff for enhanced digital training and digital leadership at each branch</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US" sz="1700" dirty="0">
                <a:solidFill>
                  <a:srgbClr val="FFFF00"/>
                </a:solidFill>
                <a:latin typeface="Gotham Book" panose="02000604040000020004" pitchFamily="50" charset="0"/>
              </a:rPr>
              <a:t>Use and add to NCDIT local digital resource </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US" sz="1700" dirty="0">
                <a:solidFill>
                  <a:srgbClr val="FFFF00"/>
                </a:solidFill>
                <a:latin typeface="Gotham Book" panose="02000604040000020004" pitchFamily="50" charset="0"/>
              </a:rPr>
              <a:t>Create and/or maintain a technology inventory</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US" sz="1700" dirty="0">
                <a:solidFill>
                  <a:srgbClr val="FFFF00"/>
                </a:solidFill>
                <a:latin typeface="Gotham Book" panose="02000604040000020004" pitchFamily="50" charset="0"/>
              </a:rPr>
              <a:t>Create in-library and outreach digital skills programming or training</a:t>
            </a:r>
            <a:endParaRPr kumimoji="0" lang="en-US" sz="1700" b="0" i="0" u="none" strike="noStrike" kern="1200" cap="none" spc="0" normalizeH="0" baseline="0" noProof="0" dirty="0">
              <a:ln>
                <a:noFill/>
              </a:ln>
              <a:solidFill>
                <a:srgbClr val="FFFF00"/>
              </a:solidFill>
              <a:effectLst/>
              <a:uLnTx/>
              <a:uFillTx/>
              <a:latin typeface="Gotham Book" panose="02000604040000020004" pitchFamily="50" charset="0"/>
              <a:ea typeface="+mn-ea"/>
              <a:cs typeface="+mn-cs"/>
            </a:endParaRPr>
          </a:p>
        </p:txBody>
      </p:sp>
      <p:sp>
        <p:nvSpPr>
          <p:cNvPr id="23" name="TextBox 22">
            <a:extLst>
              <a:ext uri="{FF2B5EF4-FFF2-40B4-BE49-F238E27FC236}">
                <a16:creationId xmlns:a16="http://schemas.microsoft.com/office/drawing/2014/main" id="{85C8EC2A-8487-7611-9F12-CD690EF2AD48}"/>
              </a:ext>
            </a:extLst>
          </p:cNvPr>
          <p:cNvSpPr txBox="1"/>
          <p:nvPr/>
        </p:nvSpPr>
        <p:spPr>
          <a:xfrm>
            <a:off x="8625840" y="1370907"/>
            <a:ext cx="2996184" cy="2188291"/>
          </a:xfrm>
          <a:prstGeom prst="rect">
            <a:avLst/>
          </a:prstGeom>
          <a:noFill/>
        </p:spPr>
        <p:txBody>
          <a:bodyPr wrap="square">
            <a:spAutoFit/>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US" sz="1700" dirty="0">
                <a:solidFill>
                  <a:srgbClr val="FFFF00"/>
                </a:solidFill>
                <a:latin typeface="Gotham Book" panose="02000604040000020004" pitchFamily="50" charset="0"/>
              </a:rPr>
              <a:t>Activate your plans</a:t>
            </a:r>
          </a:p>
          <a:p>
            <a:pPr marL="0" marR="0" lvl="0" indent="0" algn="l" defTabSz="914400" rtl="0" eaLnBrk="1" fontAlgn="auto" latinLnBrk="0" hangingPunct="1">
              <a:lnSpc>
                <a:spcPct val="120000"/>
              </a:lnSpc>
              <a:spcBef>
                <a:spcPts val="600"/>
              </a:spcBef>
              <a:spcAft>
                <a:spcPts val="600"/>
              </a:spcAft>
              <a:buClrTx/>
              <a:buSzTx/>
              <a:buFontTx/>
              <a:buNone/>
              <a:tabLst/>
              <a:defRPr/>
            </a:pPr>
            <a:r>
              <a:rPr kumimoji="0" lang="en-US" sz="1700" b="0" i="0" u="none" strike="noStrike" kern="1200" cap="none" spc="0" normalizeH="0" baseline="0" noProof="0" dirty="0">
                <a:ln>
                  <a:noFill/>
                </a:ln>
                <a:solidFill>
                  <a:srgbClr val="FFFF00"/>
                </a:solidFill>
                <a:effectLst/>
                <a:uLnTx/>
                <a:uFillTx/>
                <a:latin typeface="Gotham Book" panose="02000604040000020004" pitchFamily="50" charset="0"/>
                <a:ea typeface="+mn-ea"/>
                <a:cs typeface="+mn-cs"/>
              </a:rPr>
              <a:t>Evaluate the effectiveness of your work</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US" sz="1700" dirty="0">
                <a:solidFill>
                  <a:srgbClr val="FFFF00"/>
                </a:solidFill>
                <a:latin typeface="Gotham Book" panose="02000604040000020004" pitchFamily="50" charset="0"/>
              </a:rPr>
              <a:t>Make changes as needed</a:t>
            </a:r>
            <a:endParaRPr kumimoji="0" lang="en-US" sz="1700" b="0" i="0" u="none" strike="noStrike" kern="1200" cap="none" spc="0" normalizeH="0" baseline="0" noProof="0" dirty="0">
              <a:ln>
                <a:noFill/>
              </a:ln>
              <a:solidFill>
                <a:srgbClr val="FFFF00"/>
              </a:solidFill>
              <a:effectLst/>
              <a:uLnTx/>
              <a:uFillTx/>
              <a:latin typeface="Gotham Book" panose="02000604040000020004" pitchFamily="50" charset="0"/>
              <a:ea typeface="+mn-ea"/>
              <a:cs typeface="+mn-cs"/>
            </a:endParaRPr>
          </a:p>
          <a:p>
            <a:pPr marL="0" marR="0" lvl="0" indent="0" algn="l" defTabSz="914400" rtl="0" eaLnBrk="1" fontAlgn="auto" latinLnBrk="0" hangingPunct="1">
              <a:lnSpc>
                <a:spcPct val="120000"/>
              </a:lnSpc>
              <a:spcBef>
                <a:spcPts val="600"/>
              </a:spcBef>
              <a:spcAft>
                <a:spcPts val="60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Gotham Book" panose="02000604040000020004" pitchFamily="50" charset="0"/>
              <a:ea typeface="+mn-ea"/>
              <a:cs typeface="+mn-cs"/>
            </a:endParaRPr>
          </a:p>
        </p:txBody>
      </p:sp>
      <p:sp>
        <p:nvSpPr>
          <p:cNvPr id="2" name="TextBox 1">
            <a:extLst>
              <a:ext uri="{FF2B5EF4-FFF2-40B4-BE49-F238E27FC236}">
                <a16:creationId xmlns:a16="http://schemas.microsoft.com/office/drawing/2014/main" id="{BB55C6B4-D069-C26C-8FBD-872ED3CCA768}"/>
              </a:ext>
            </a:extLst>
          </p:cNvPr>
          <p:cNvSpPr txBox="1"/>
          <p:nvPr/>
        </p:nvSpPr>
        <p:spPr>
          <a:xfrm>
            <a:off x="8650224" y="3968496"/>
            <a:ext cx="2825496" cy="832104"/>
          </a:xfrm>
          <a:prstGeom prst="rect">
            <a:avLst/>
          </a:prstGeom>
        </p:spPr>
        <p:txBody>
          <a:bodyPr vert="horz" wrap="square" lIns="91440" tIns="45720" rIns="91440" bIns="45720" rtlCol="0" anchor="ctr">
            <a:normAutofit/>
          </a:bodyPr>
          <a:lstStyle/>
          <a:p>
            <a:pPr algn="l"/>
            <a:endParaRPr lang="en-US" dirty="0">
              <a:highlight>
                <a:srgbClr val="FFFF00"/>
              </a:highlight>
              <a:latin typeface="Gotham Book" panose="02000604040000020004" pitchFamily="50" charset="0"/>
            </a:endParaRPr>
          </a:p>
        </p:txBody>
      </p:sp>
      <p:sp>
        <p:nvSpPr>
          <p:cNvPr id="5" name="TextBox 4">
            <a:extLst>
              <a:ext uri="{FF2B5EF4-FFF2-40B4-BE49-F238E27FC236}">
                <a16:creationId xmlns:a16="http://schemas.microsoft.com/office/drawing/2014/main" id="{2A15BC67-BDBD-DE2C-A573-EDB3938BC8E1}"/>
              </a:ext>
            </a:extLst>
          </p:cNvPr>
          <p:cNvSpPr txBox="1"/>
          <p:nvPr/>
        </p:nvSpPr>
        <p:spPr>
          <a:xfrm>
            <a:off x="8186166" y="6280142"/>
            <a:ext cx="3627882" cy="369332"/>
          </a:xfrm>
          <a:prstGeom prst="rect">
            <a:avLst/>
          </a:prstGeom>
          <a:noFill/>
        </p:spPr>
        <p:txBody>
          <a:bodyPr wrap="square">
            <a:spAutoFit/>
          </a:bodyPr>
          <a:lstStyle/>
          <a:p>
            <a:r>
              <a:rPr lang="en-US" dirty="0">
                <a:hlinkClick r:id="rId3"/>
              </a:rPr>
              <a:t>LSC Project Stages_NWRL_2025.docx</a:t>
            </a:r>
            <a:endParaRPr lang="en-US" dirty="0"/>
          </a:p>
        </p:txBody>
      </p:sp>
      <p:pic>
        <p:nvPicPr>
          <p:cNvPr id="6" name="Picture 5">
            <a:extLst>
              <a:ext uri="{FF2B5EF4-FFF2-40B4-BE49-F238E27FC236}">
                <a16:creationId xmlns:a16="http://schemas.microsoft.com/office/drawing/2014/main" id="{90E5D732-02AA-0246-0BE5-848C85B49634}"/>
              </a:ext>
            </a:extLst>
          </p:cNvPr>
          <p:cNvPicPr>
            <a:picLocks noChangeAspect="1"/>
          </p:cNvPicPr>
          <p:nvPr/>
        </p:nvPicPr>
        <p:blipFill>
          <a:blip r:embed="rId4"/>
          <a:stretch>
            <a:fillRect/>
          </a:stretch>
        </p:blipFill>
        <p:spPr>
          <a:xfrm>
            <a:off x="8466867" y="2734446"/>
            <a:ext cx="3139683" cy="3450915"/>
          </a:xfrm>
          <a:prstGeom prst="rect">
            <a:avLst/>
          </a:prstGeom>
        </p:spPr>
      </p:pic>
    </p:spTree>
    <p:extLst>
      <p:ext uri="{BB962C8B-B14F-4D97-AF65-F5344CB8AC3E}">
        <p14:creationId xmlns:p14="http://schemas.microsoft.com/office/powerpoint/2010/main" val="2395159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dirty="0" smtClean="0">
            <a:latin typeface="Gotham Book" panose="02000604040000020004" pitchFamily="50" charset="0"/>
          </a:defRPr>
        </a:defPPr>
      </a:lstStyle>
    </a:txDef>
  </a:objectDefaults>
  <a:extraClrSchemeLst/>
  <a:extLst>
    <a:ext uri="{05A4C25C-085E-4340-85A3-A5531E510DB2}">
      <thm15:themeFamily xmlns:thm15="http://schemas.microsoft.com/office/thememl/2012/main" name="SLNC_Dark Presentation" id="{1BEED2B1-301A-4731-BA64-FBD6976E80CA}" vid="{5B4A0D41-6BC4-49D9-8B3A-E984598EA81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dirty="0" smtClean="0">
            <a:latin typeface="Gotham Book" panose="02000604040000020004" pitchFamily="50" charset="0"/>
          </a:defRPr>
        </a:defPPr>
      </a:lstStyle>
    </a:txDef>
  </a:objectDefaults>
  <a:extraClrSchemeLst/>
  <a:extLst>
    <a:ext uri="{05A4C25C-085E-4340-85A3-A5531E510DB2}">
      <thm15:themeFamily xmlns:thm15="http://schemas.microsoft.com/office/thememl/2012/main" name="SLNC_Dark Presentation" id="{1BEED2B1-301A-4731-BA64-FBD6976E80CA}" vid="{5B4A0D41-6BC4-49D9-8B3A-E984598EA8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b9caf8-ae5b-44cf-ac25-105a843376d7">
      <Terms xmlns="http://schemas.microsoft.com/office/infopath/2007/PartnerControls"/>
    </lcf76f155ced4ddcb4097134ff3c332f>
    <TaxCatchAll xmlns="fc913f6e-4680-41b5-a740-4749326fbb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27D5B4D75C6349BA7C8A04754834A3" ma:contentTypeVersion="14" ma:contentTypeDescription="Create a new document." ma:contentTypeScope="" ma:versionID="a9a87f9f3780598ac7d2eec321567ba4">
  <xsd:schema xmlns:xsd="http://www.w3.org/2001/XMLSchema" xmlns:xs="http://www.w3.org/2001/XMLSchema" xmlns:p="http://schemas.microsoft.com/office/2006/metadata/properties" xmlns:ns2="84b9caf8-ae5b-44cf-ac25-105a843376d7" xmlns:ns3="fc913f6e-4680-41b5-a740-4749326fbbd9" targetNamespace="http://schemas.microsoft.com/office/2006/metadata/properties" ma:root="true" ma:fieldsID="50db1ceeb449267d1ddb25082aa37c13" ns2:_="" ns3:_="">
    <xsd:import namespace="84b9caf8-ae5b-44cf-ac25-105a843376d7"/>
    <xsd:import namespace="fc913f6e-4680-41b5-a740-4749326fbb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9caf8-ae5b-44cf-ac25-105a843376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913f6e-4680-41b5-a740-4749326fbbd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6679992-683b-4a11-873f-fdcee95cf473}" ma:internalName="TaxCatchAll" ma:showField="CatchAllData" ma:web="fc913f6e-4680-41b5-a740-4749326fbb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26E4FF-46AC-49F2-AA57-9BFAC8AF4264}">
  <ds:schemaRefs>
    <ds:schemaRef ds:uri="http://schemas.openxmlformats.org/package/2006/metadata/core-properties"/>
    <ds:schemaRef ds:uri="http://purl.org/dc/dcmitype/"/>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fc913f6e-4680-41b5-a740-4749326fbbd9"/>
    <ds:schemaRef ds:uri="84b9caf8-ae5b-44cf-ac25-105a843376d7"/>
    <ds:schemaRef ds:uri="http://www.w3.org/XML/1998/namespace"/>
  </ds:schemaRefs>
</ds:datastoreItem>
</file>

<file path=customXml/itemProps2.xml><?xml version="1.0" encoding="utf-8"?>
<ds:datastoreItem xmlns:ds="http://schemas.openxmlformats.org/officeDocument/2006/customXml" ds:itemID="{F988A4E9-5EDE-4CE9-9EAA-6AE55E409630}">
  <ds:schemaRefs>
    <ds:schemaRef ds:uri="http://schemas.microsoft.com/sharepoint/v3/contenttype/forms"/>
  </ds:schemaRefs>
</ds:datastoreItem>
</file>

<file path=customXml/itemProps3.xml><?xml version="1.0" encoding="utf-8"?>
<ds:datastoreItem xmlns:ds="http://schemas.openxmlformats.org/officeDocument/2006/customXml" ds:itemID="{005C00E9-490E-4C4E-A3DE-23BF564989BF}">
  <ds:schemaRefs>
    <ds:schemaRef ds:uri="84b9caf8-ae5b-44cf-ac25-105a843376d7"/>
    <ds:schemaRef ds:uri="fc913f6e-4680-41b5-a740-4749326fb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6753</TotalTime>
  <Words>1227</Words>
  <Application>Microsoft Office PowerPoint</Application>
  <PresentationFormat>Widescreen</PresentationFormat>
  <Paragraphs>135</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Arial</vt:lpstr>
      <vt:lpstr>Arial Black</vt:lpstr>
      <vt:lpstr>Calibri</vt:lpstr>
      <vt:lpstr>Gotham Bold</vt:lpstr>
      <vt:lpstr>Gotham Book</vt:lpstr>
      <vt:lpstr>Gotham Medium</vt:lpstr>
      <vt:lpstr>Tiempos Text</vt:lpstr>
      <vt:lpstr>Office Theme</vt:lpstr>
      <vt:lpstr>1_Office Theme</vt:lpstr>
      <vt:lpstr>Libraries Strengthening Connections</vt:lpstr>
      <vt:lpstr>PowerPoint Presentation</vt:lpstr>
      <vt:lpstr>PowerPoint Presentation</vt:lpstr>
      <vt:lpstr>PowerPoint Presentation</vt:lpstr>
      <vt:lpstr>PowerPoint Presentation</vt:lpstr>
      <vt:lpstr>Digital Anchors help close the Digital Divide</vt:lpstr>
      <vt:lpstr>Tech/digital pack mule</vt:lpstr>
      <vt:lpstr>OUTCOMES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Kaili</dc:creator>
  <cp:lastModifiedBy>Special, Lori</cp:lastModifiedBy>
  <cp:revision>6</cp:revision>
  <cp:lastPrinted>2025-05-14T19:22:37Z</cp:lastPrinted>
  <dcterms:created xsi:type="dcterms:W3CDTF">2020-07-07T18:05:54Z</dcterms:created>
  <dcterms:modified xsi:type="dcterms:W3CDTF">2025-05-14T19:41:57Z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0x0101002D27D5B4D75C6349BA7C8A04754834A3</vt:lpwstr>
  </property>
  <property fmtid="{D5CDD505-2E9C-101B-9397-08002B2CF9AE}" pid="3" name="ArticulateGUID">
    <vt:lpwstr>EC3F35FD-57DC-468F-A68B-E5D9C726376E</vt:lpwstr>
  </property>
  <property fmtid="{D5CDD505-2E9C-101B-9397-08002B2CF9AE}" pid="4" name="ArticulatePath">
    <vt:lpwstr>SLNC_Dark Presentation</vt:lpwstr>
  </property>
  <property fmtid="{D5CDD505-2E9C-101B-9397-08002B2CF9AE}" pid="5" name="MediaServiceImageTags">
    <vt:lpwstr/>
  </property>
</Properties>
</file>