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8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embeddedFontLst>
    <p:embeddedFont>
      <p:font typeface="Montserrat Medium" panose="020F0502020204030204" pitchFamily="2" charset="0"/>
      <p:regular r:id="rId30"/>
      <p:bold r:id="rId31"/>
      <p:italic r:id="rId32"/>
      <p:boldItalic r:id="rId33"/>
    </p:embeddedFont>
    <p:embeddedFont>
      <p:font typeface="Montserrat SemiBold" panose="020F0502020204030204" pitchFamily="2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h3h8L/PhIHHFfQzFRfdCD8Lp4L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47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customschemas.google.com/relationships/presentationmetadata" Target="metadata"/><Relationship Id="rId45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46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578e48743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578e48743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578e48743f_2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3578e48743f_2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578e48743f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578e48743f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578e48743f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578e48743f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78e48743f_2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78e48743f_2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578e48743f_2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578e48743f_2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578e48743f_2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9" name="Google Shape;249;g3578e48743f_2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052d3c9805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052d3c9805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578e48743f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578e48743f_2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05253e3d3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05253e3d3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05253e3d31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05253e3d31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8b94efe5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8b94efe5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052d3c9805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052d3c9805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58b94efe59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58b94efe59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052d3c9805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052d3c9805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052d3c9805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052d3c9805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052d3c9805_1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052d3c9805_1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717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" name="Google Shape;17;p12" descr="R1 Top-Tier Research University.&#10;East Carolina University."/>
          <p:cNvPicPr preferRelativeResize="0"/>
          <p:nvPr/>
        </p:nvPicPr>
        <p:blipFill rotWithShape="1">
          <a:blip r:embed="rId2">
            <a:alphaModFix/>
          </a:blip>
          <a:srcRect t="86164"/>
          <a:stretch/>
        </p:blipFill>
        <p:spPr>
          <a:xfrm>
            <a:off x="0" y="5908430"/>
            <a:ext cx="12192000" cy="948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5" name="Google Shape;65;p21" descr="R1 Top-Tier Research University.&#10;East Carolina University."/>
          <p:cNvPicPr preferRelativeResize="0"/>
          <p:nvPr/>
        </p:nvPicPr>
        <p:blipFill rotWithShape="1">
          <a:blip r:embed="rId2">
            <a:alphaModFix/>
          </a:blip>
          <a:srcRect t="86164"/>
          <a:stretch/>
        </p:blipFill>
        <p:spPr>
          <a:xfrm>
            <a:off x="0" y="5908430"/>
            <a:ext cx="12192000" cy="948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717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717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717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" name="Google Shape;24;p13" descr="R1 Top-Tier Research University.&#10;East Carolina University."/>
          <p:cNvPicPr preferRelativeResize="0"/>
          <p:nvPr/>
        </p:nvPicPr>
        <p:blipFill rotWithShape="1">
          <a:blip r:embed="rId2">
            <a:alphaModFix/>
          </a:blip>
          <a:srcRect t="86164"/>
          <a:stretch/>
        </p:blipFill>
        <p:spPr>
          <a:xfrm>
            <a:off x="0" y="5908430"/>
            <a:ext cx="12192000" cy="948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" name="Google Shape;32;p14" descr="R1 Top-Tier Research University.&#10;East Carolina University."/>
          <p:cNvPicPr preferRelativeResize="0"/>
          <p:nvPr/>
        </p:nvPicPr>
        <p:blipFill rotWithShape="1">
          <a:blip r:embed="rId2">
            <a:alphaModFix/>
          </a:blip>
          <a:srcRect t="86164"/>
          <a:stretch/>
        </p:blipFill>
        <p:spPr>
          <a:xfrm>
            <a:off x="0" y="5908430"/>
            <a:ext cx="12192000" cy="948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5" descr="R1 Top-Tier Research University - East Carolina University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">
  <p:cSld name="Content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16" descr="R1 Top-Tier Research University.&#10;East Carolina University."/>
          <p:cNvPicPr preferRelativeResize="0"/>
          <p:nvPr/>
        </p:nvPicPr>
        <p:blipFill rotWithShape="1">
          <a:blip r:embed="rId2">
            <a:alphaModFix/>
          </a:blip>
          <a:srcRect t="86164"/>
          <a:stretch/>
        </p:blipFill>
        <p:spPr>
          <a:xfrm>
            <a:off x="0" y="5908430"/>
            <a:ext cx="12192000" cy="948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Slide Photo">
  <p:cSld name="Full Slide Photo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717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717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4" name="Google Shape;54;p19" descr="R1 Top-Tier Research University.&#10;East Carolina University."/>
          <p:cNvPicPr preferRelativeResize="0"/>
          <p:nvPr/>
        </p:nvPicPr>
        <p:blipFill rotWithShape="1">
          <a:blip r:embed="rId2">
            <a:alphaModFix/>
          </a:blip>
          <a:srcRect t="86164"/>
          <a:stretch/>
        </p:blipFill>
        <p:spPr>
          <a:xfrm>
            <a:off x="0" y="5908430"/>
            <a:ext cx="12192000" cy="948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0" name="Google Shape;60;p20" descr="R1 Top-Tier Research University.&#10;East Carolina University."/>
          <p:cNvPicPr preferRelativeResize="0"/>
          <p:nvPr/>
        </p:nvPicPr>
        <p:blipFill rotWithShape="1">
          <a:blip r:embed="rId2">
            <a:alphaModFix/>
          </a:blip>
          <a:srcRect t="86164"/>
          <a:stretch/>
        </p:blipFill>
        <p:spPr>
          <a:xfrm>
            <a:off x="0" y="5908430"/>
            <a:ext cx="12192000" cy="948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71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10.0.3.248/j.caeai.2021.10004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ibguides.ecu.edu/generativeai_tutoria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"/>
          <p:cNvSpPr txBox="1">
            <a:spLocks noGrp="1"/>
          </p:cNvSpPr>
          <p:nvPr>
            <p:ph type="ctrTitle"/>
          </p:nvPr>
        </p:nvSpPr>
        <p:spPr>
          <a:xfrm>
            <a:off x="1524000" y="1124712"/>
            <a:ext cx="9144000" cy="1344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 sz="3600" u="sng"/>
              <a:t>Generative AI on Campus</a:t>
            </a:r>
            <a:r>
              <a:rPr lang="en-US" sz="3600"/>
              <a:t>:</a:t>
            </a:r>
            <a:br>
              <a:rPr lang="en-US" sz="3600"/>
            </a:br>
            <a:endParaRPr sz="3600"/>
          </a:p>
        </p:txBody>
      </p:sp>
      <p:sp>
        <p:nvSpPr>
          <p:cNvPr id="97" name="Google Shape;97;p1"/>
          <p:cNvSpPr txBox="1">
            <a:spLocks noGrp="1"/>
          </p:cNvSpPr>
          <p:nvPr>
            <p:ph type="subTitle" idx="1"/>
          </p:nvPr>
        </p:nvSpPr>
        <p:spPr>
          <a:xfrm>
            <a:off x="1524000" y="2122321"/>
            <a:ext cx="9144000" cy="28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</a:pPr>
            <a:r>
              <a:rPr lang="en-US" sz="3600">
                <a:solidFill>
                  <a:schemeClr val="accent1"/>
                </a:solidFill>
              </a:rPr>
              <a:t>Understanding Faculty &amp; Student Perspectives to Shape Library Support</a:t>
            </a:r>
            <a:endParaRPr/>
          </a:p>
        </p:txBody>
      </p:sp>
      <p:sp>
        <p:nvSpPr>
          <p:cNvPr id="98" name="Google Shape;98;p1"/>
          <p:cNvSpPr txBox="1"/>
          <p:nvPr/>
        </p:nvSpPr>
        <p:spPr>
          <a:xfrm>
            <a:off x="312525" y="4633325"/>
            <a:ext cx="8022300" cy="9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accent4"/>
                </a:solidFill>
              </a:rPr>
              <a:t>Angela Whitehurst, Amy Cooley &amp; Brandon Stilley</a:t>
            </a:r>
            <a:br>
              <a:rPr lang="en-US" sz="1900" b="1">
                <a:solidFill>
                  <a:schemeClr val="accent4"/>
                </a:solidFill>
              </a:rPr>
            </a:br>
            <a:r>
              <a:rPr lang="en-US" sz="1900" b="1">
                <a:solidFill>
                  <a:schemeClr val="accent4"/>
                </a:solidFill>
              </a:rPr>
              <a:t>Academic Library Services</a:t>
            </a:r>
            <a:br>
              <a:rPr lang="en-US" sz="1900" b="1">
                <a:solidFill>
                  <a:schemeClr val="accent4"/>
                </a:solidFill>
              </a:rPr>
            </a:br>
            <a:r>
              <a:rPr lang="en-US" sz="1900" b="1">
                <a:solidFill>
                  <a:schemeClr val="accent4"/>
                </a:solidFill>
              </a:rPr>
              <a:t>East Carolina University</a:t>
            </a:r>
            <a:br>
              <a:rPr lang="en-US" sz="1900" b="1">
                <a:solidFill>
                  <a:schemeClr val="accent4"/>
                </a:solidFill>
              </a:rPr>
            </a:br>
            <a:endParaRPr sz="1900" b="1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Lessons Learned: Faculty Survey</a:t>
            </a:r>
            <a:endParaRPr/>
          </a:p>
        </p:txBody>
      </p:sp>
      <p:grpSp>
        <p:nvGrpSpPr>
          <p:cNvPr id="189" name="Google Shape;189;p10"/>
          <p:cNvGrpSpPr/>
          <p:nvPr/>
        </p:nvGrpSpPr>
        <p:grpSpPr>
          <a:xfrm>
            <a:off x="1407279" y="2240055"/>
            <a:ext cx="9377440" cy="2377890"/>
            <a:chOff x="569079" y="986724"/>
            <a:chExt cx="9377440" cy="2377890"/>
          </a:xfrm>
        </p:grpSpPr>
        <p:sp>
          <p:nvSpPr>
            <p:cNvPr id="190" name="Google Shape;190;p10"/>
            <p:cNvSpPr/>
            <p:nvPr/>
          </p:nvSpPr>
          <p:spPr>
            <a:xfrm>
              <a:off x="973190" y="986724"/>
              <a:ext cx="1264141" cy="1264141"/>
            </a:xfrm>
            <a:prstGeom prst="ellipse">
              <a:avLst/>
            </a:prstGeom>
            <a:solidFill>
              <a:srgbClr val="F6E2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0"/>
            <p:cNvSpPr/>
            <p:nvPr/>
          </p:nvSpPr>
          <p:spPr>
            <a:xfrm>
              <a:off x="1242597" y="1256131"/>
              <a:ext cx="725326" cy="725326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0"/>
            <p:cNvSpPr/>
            <p:nvPr/>
          </p:nvSpPr>
          <p:spPr>
            <a:xfrm>
              <a:off x="569079" y="2644614"/>
              <a:ext cx="2072362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0"/>
            <p:cNvSpPr txBox="1"/>
            <p:nvPr/>
          </p:nvSpPr>
          <p:spPr>
            <a:xfrm>
              <a:off x="569079" y="2644614"/>
              <a:ext cx="2072362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UNDERSTAND VIEWPOINTS </a:t>
              </a:r>
              <a:b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&amp; NEEDS</a:t>
              </a:r>
              <a:endParaRPr/>
            </a:p>
          </p:txBody>
        </p:sp>
        <p:sp>
          <p:nvSpPr>
            <p:cNvPr id="194" name="Google Shape;194;p10"/>
            <p:cNvSpPr/>
            <p:nvPr/>
          </p:nvSpPr>
          <p:spPr>
            <a:xfrm>
              <a:off x="3408216" y="986724"/>
              <a:ext cx="1264141" cy="1264141"/>
            </a:xfrm>
            <a:prstGeom prst="ellipse">
              <a:avLst/>
            </a:prstGeom>
            <a:solidFill>
              <a:srgbClr val="F6E2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0"/>
            <p:cNvSpPr/>
            <p:nvPr/>
          </p:nvSpPr>
          <p:spPr>
            <a:xfrm>
              <a:off x="3677623" y="1256131"/>
              <a:ext cx="725326" cy="725326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0"/>
            <p:cNvSpPr/>
            <p:nvPr/>
          </p:nvSpPr>
          <p:spPr>
            <a:xfrm>
              <a:off x="3004105" y="2644614"/>
              <a:ext cx="2072362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0"/>
            <p:cNvSpPr txBox="1"/>
            <p:nvPr/>
          </p:nvSpPr>
          <p:spPr>
            <a:xfrm>
              <a:off x="3004105" y="2644614"/>
              <a:ext cx="2072362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LESSONS &amp; LEARNING OBJECTS</a:t>
              </a:r>
              <a:endParaRPr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5843242" y="986724"/>
              <a:ext cx="1264141" cy="1264141"/>
            </a:xfrm>
            <a:prstGeom prst="ellipse">
              <a:avLst/>
            </a:prstGeom>
            <a:solidFill>
              <a:srgbClr val="F6E2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6112649" y="1256131"/>
              <a:ext cx="725326" cy="725326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5439131" y="2644614"/>
              <a:ext cx="2072362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0"/>
            <p:cNvSpPr txBox="1"/>
            <p:nvPr/>
          </p:nvSpPr>
          <p:spPr>
            <a:xfrm>
              <a:off x="5439131" y="2644614"/>
              <a:ext cx="2072362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PROVIDE ADVICE &amp; GUIDANCE</a:t>
              </a:r>
              <a:endParaRPr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8278268" y="986724"/>
              <a:ext cx="1264141" cy="1264141"/>
            </a:xfrm>
            <a:prstGeom prst="ellipse">
              <a:avLst/>
            </a:prstGeom>
            <a:solidFill>
              <a:srgbClr val="F6E2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8547675" y="1256131"/>
              <a:ext cx="725326" cy="725326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7874157" y="2644614"/>
              <a:ext cx="2072362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0"/>
            <p:cNvSpPr txBox="1"/>
            <p:nvPr/>
          </p:nvSpPr>
          <p:spPr>
            <a:xfrm>
              <a:off x="7874157" y="2644614"/>
              <a:ext cx="2072362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GAIN KNOWLEDGE</a:t>
              </a: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578e48743f_2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3578e48743f_2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2" name="Google Shape;212;g3578e48743f_2_0" title="Student Surve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6100"/>
            <a:ext cx="12192000" cy="5732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578e48743f_2_35"/>
          <p:cNvSpPr txBox="1">
            <a:spLocks noGrp="1"/>
          </p:cNvSpPr>
          <p:nvPr>
            <p:ph type="title"/>
          </p:nvPr>
        </p:nvSpPr>
        <p:spPr>
          <a:xfrm>
            <a:off x="838200" y="119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</a:pPr>
            <a:r>
              <a:rPr lang="en-US" sz="4000"/>
              <a:t>Methodology</a:t>
            </a:r>
            <a:endParaRPr/>
          </a:p>
        </p:txBody>
      </p:sp>
      <p:sp>
        <p:nvSpPr>
          <p:cNvPr id="218" name="Google Shape;218;g3578e48743f_2_35"/>
          <p:cNvSpPr txBox="1">
            <a:spLocks noGrp="1"/>
          </p:cNvSpPr>
          <p:nvPr>
            <p:ph type="body" idx="1"/>
          </p:nvPr>
        </p:nvSpPr>
        <p:spPr>
          <a:xfrm>
            <a:off x="838200" y="1253700"/>
            <a:ext cx="9405900" cy="45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94" b="1">
                <a:solidFill>
                  <a:schemeClr val="accent2"/>
                </a:solidFill>
              </a:rPr>
              <a:t>ECU Students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000"/>
              <a:buFont typeface="Arial"/>
              <a:buChar char="○"/>
            </a:pPr>
            <a:r>
              <a:rPr lang="en-US"/>
              <a:t>Qualtrics survey to</a:t>
            </a:r>
            <a:r>
              <a:rPr lang="en-US">
                <a:solidFill>
                  <a:schemeClr val="accent5"/>
                </a:solidFill>
              </a:rPr>
              <a:t> gauge student AI usage &amp; perception</a:t>
            </a:r>
            <a:endParaRPr>
              <a:solidFill>
                <a:schemeClr val="accent5"/>
              </a:solidFill>
            </a:endParaRPr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000"/>
              <a:buFont typeface="Arial"/>
              <a:buChar char="○"/>
            </a:pPr>
            <a:r>
              <a:rPr lang="en-US"/>
              <a:t>Anonymous &amp; voluntary participation</a:t>
            </a:r>
            <a:endParaRPr/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000"/>
              <a:buFont typeface="Arial"/>
              <a:buChar char="○"/>
            </a:pPr>
            <a:r>
              <a:rPr lang="en-US"/>
              <a:t>33 questions (mostly multiple choice with optional comments)</a:t>
            </a:r>
            <a:endParaRPr/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000"/>
              <a:buFont typeface="Arial"/>
              <a:buChar char="○"/>
            </a:pPr>
            <a:r>
              <a:rPr lang="en-US"/>
              <a:t>Prioritized question order by most beneficial responses</a:t>
            </a:r>
            <a:endParaRPr/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000"/>
              <a:buFont typeface="Arial"/>
              <a:buChar char="○"/>
            </a:pPr>
            <a:r>
              <a:rPr lang="en-US"/>
              <a:t>Adapted from SDSU’s AI Student Survey Instrument</a:t>
            </a:r>
            <a:endParaRPr/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000"/>
              <a:buFont typeface="Arial"/>
              <a:buChar char="○"/>
            </a:pPr>
            <a:r>
              <a:rPr lang="en-US"/>
              <a:t>Approved by IRB, Greenphire, and IPAR  </a:t>
            </a:r>
            <a:endParaRPr/>
          </a:p>
          <a:p>
            <a:pPr marL="228600" lvl="0" indent="-508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171717"/>
              </a:buClr>
              <a:buSzPts val="2800"/>
              <a:buNone/>
            </a:pPr>
            <a:endParaRPr/>
          </a:p>
        </p:txBody>
      </p:sp>
      <p:sp>
        <p:nvSpPr>
          <p:cNvPr id="219" name="Google Shape;219;g3578e48743f_2_35"/>
          <p:cNvSpPr txBox="1"/>
          <p:nvPr/>
        </p:nvSpPr>
        <p:spPr>
          <a:xfrm>
            <a:off x="2123400" y="5115600"/>
            <a:ext cx="92304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accent1"/>
                </a:solidFill>
              </a:rPr>
              <a:t>*</a:t>
            </a:r>
            <a:r>
              <a:rPr lang="en-US" sz="1700" i="1">
                <a:solidFill>
                  <a:schemeClr val="accent1"/>
                </a:solidFill>
              </a:rPr>
              <a:t>option to opt-in to be considered for a prize at the end of the survey</a:t>
            </a:r>
            <a:endParaRPr sz="1700" i="1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578e48743f_2_10"/>
          <p:cNvSpPr txBox="1">
            <a:spLocks noGrp="1"/>
          </p:cNvSpPr>
          <p:nvPr>
            <p:ph type="title"/>
          </p:nvPr>
        </p:nvSpPr>
        <p:spPr>
          <a:xfrm>
            <a:off x="583325" y="-6347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Getting the word out!</a:t>
            </a:r>
            <a:endParaRPr/>
          </a:p>
        </p:txBody>
      </p:sp>
      <p:sp>
        <p:nvSpPr>
          <p:cNvPr id="225" name="Google Shape;225;g3578e48743f_2_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6" name="Google Shape;226;g3578e48743f_2_10" title="AI Survey Flyer Requested Change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7700" y="1008250"/>
            <a:ext cx="3884125" cy="484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g3578e48743f_2_10" title="IMG_2431.jpeg"/>
          <p:cNvPicPr preferRelativeResize="0"/>
          <p:nvPr/>
        </p:nvPicPr>
        <p:blipFill rotWithShape="1">
          <a:blip r:embed="rId4">
            <a:alphaModFix/>
          </a:blip>
          <a:srcRect t="14187" r="1768" b="33955"/>
          <a:stretch/>
        </p:blipFill>
        <p:spPr>
          <a:xfrm>
            <a:off x="7089700" y="2750900"/>
            <a:ext cx="4517925" cy="317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3578e48743f_2_10" descr="A group of bookmarks on a table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 t="4503" b="5064"/>
          <a:stretch/>
        </p:blipFill>
        <p:spPr>
          <a:xfrm>
            <a:off x="4791825" y="847150"/>
            <a:ext cx="4044600" cy="43992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152400" dist="12000" dir="900000" sy="98000" kx="109970" ky="199851" algn="tl" rotWithShape="0">
              <a:srgbClr val="000000">
                <a:alpha val="298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578e48743f_2_15"/>
          <p:cNvSpPr txBox="1">
            <a:spLocks noGrp="1"/>
          </p:cNvSpPr>
          <p:nvPr>
            <p:ph type="title"/>
          </p:nvPr>
        </p:nvSpPr>
        <p:spPr>
          <a:xfrm>
            <a:off x="536525" y="5557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>
                <a:latin typeface="Montserrat SemiBold"/>
                <a:ea typeface="Montserrat SemiBold"/>
                <a:cs typeface="Montserrat SemiBold"/>
                <a:sym typeface="Montserrat SemiBold"/>
              </a:rPr>
              <a:t>Response Rate</a:t>
            </a:r>
            <a:endParaRPr b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34" name="Google Shape;234;g3578e48743f_2_15"/>
          <p:cNvSpPr txBox="1">
            <a:spLocks noGrp="1"/>
          </p:cNvSpPr>
          <p:nvPr>
            <p:ph type="body" idx="1"/>
          </p:nvPr>
        </p:nvSpPr>
        <p:spPr>
          <a:xfrm>
            <a:off x="677500" y="1312225"/>
            <a:ext cx="10515600" cy="4877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latin typeface="Montserrat Medium"/>
                <a:ea typeface="Montserrat Medium"/>
                <a:cs typeface="Montserrat Medium"/>
                <a:sym typeface="Montserrat Medium"/>
              </a:rPr>
              <a:t>Survey active: </a:t>
            </a:r>
            <a:r>
              <a:rPr lang="en-US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9/18-11/26  2024</a:t>
            </a:r>
            <a:r>
              <a:rPr lang="en-US">
                <a:latin typeface="Montserrat Medium"/>
                <a:ea typeface="Montserrat Medium"/>
                <a:cs typeface="Montserrat Medium"/>
                <a:sym typeface="Montserrat Medium"/>
              </a:rPr>
              <a:t>    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latin typeface="Montserrat Medium"/>
                <a:ea typeface="Montserrat Medium"/>
                <a:cs typeface="Montserrat Medium"/>
                <a:sym typeface="Montserrat Medium"/>
              </a:rPr>
              <a:t>~10 weeks (including fall break &amp; thanksgiving break)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accent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267 Responses</a:t>
            </a:r>
            <a:endParaRPr sz="400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chemeClr val="accent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	</a:t>
            </a:r>
            <a:endParaRPr sz="230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accent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	</a:t>
            </a:r>
            <a:r>
              <a:rPr lang="en-US" sz="2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Anonymous link: 66         QR Code: 197           Preview: 4</a:t>
            </a:r>
            <a:endParaRPr sz="2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757575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*228 responses beyond initial consent page </a:t>
            </a:r>
            <a:endParaRPr sz="2000">
              <a:solidFill>
                <a:srgbClr val="757575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578e48743f_2_25"/>
          <p:cNvSpPr txBox="1">
            <a:spLocks noGrp="1"/>
          </p:cNvSpPr>
          <p:nvPr>
            <p:ph type="title"/>
          </p:nvPr>
        </p:nvSpPr>
        <p:spPr>
          <a:xfrm>
            <a:off x="878425" y="31485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Response Choices</a:t>
            </a:r>
            <a:endParaRPr/>
          </a:p>
        </p:txBody>
      </p:sp>
      <p:sp>
        <p:nvSpPr>
          <p:cNvPr id="240" name="Google Shape;240;g3578e48743f_2_25"/>
          <p:cNvSpPr txBox="1">
            <a:spLocks noGrp="1"/>
          </p:cNvSpPr>
          <p:nvPr>
            <p:ph type="body" idx="1"/>
          </p:nvPr>
        </p:nvSpPr>
        <p:spPr>
          <a:xfrm>
            <a:off x="878425" y="16003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27977" algn="l" rtl="0">
              <a:lnSpc>
                <a:spcPct val="190000"/>
              </a:lnSpc>
              <a:spcBef>
                <a:spcPts val="1000"/>
              </a:spcBef>
              <a:spcAft>
                <a:spcPts val="0"/>
              </a:spcAft>
              <a:buSzPts val="1565"/>
              <a:buChar char="•"/>
            </a:pPr>
            <a:r>
              <a:rPr lang="en-US" sz="2490"/>
              <a:t>Strongly Disagree</a:t>
            </a:r>
            <a:endParaRPr sz="2490"/>
          </a:p>
          <a:p>
            <a:pPr marL="457200" lvl="0" indent="-327977" algn="l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SzPts val="1565"/>
              <a:buChar char="•"/>
            </a:pPr>
            <a:r>
              <a:rPr lang="en-US" sz="2490"/>
              <a:t>Disagree</a:t>
            </a:r>
            <a:endParaRPr sz="2490"/>
          </a:p>
          <a:p>
            <a:pPr marL="457200" lvl="0" indent="-327977" algn="l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SzPts val="1565"/>
              <a:buChar char="•"/>
            </a:pPr>
            <a:r>
              <a:rPr lang="en-US" sz="2490"/>
              <a:t>Somewhat Disagree</a:t>
            </a:r>
            <a:endParaRPr sz="2490"/>
          </a:p>
          <a:p>
            <a:pPr marL="457200" lvl="0" indent="-327977" algn="l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SzPts val="1565"/>
              <a:buChar char="•"/>
            </a:pPr>
            <a:r>
              <a:rPr lang="en-US" sz="2490"/>
              <a:t>Somewhat Agree</a:t>
            </a:r>
            <a:endParaRPr sz="2490"/>
          </a:p>
          <a:p>
            <a:pPr marL="457200" lvl="0" indent="-327977" algn="l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SzPts val="1565"/>
              <a:buChar char="•"/>
            </a:pPr>
            <a:r>
              <a:rPr lang="en-US" sz="2490"/>
              <a:t>Agree</a:t>
            </a:r>
            <a:endParaRPr sz="2490"/>
          </a:p>
          <a:p>
            <a:pPr marL="457200" lvl="0" indent="-327977" algn="l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SzPts val="1565"/>
              <a:buChar char="•"/>
            </a:pPr>
            <a:r>
              <a:rPr lang="en-US" sz="2490"/>
              <a:t>Strongly Agree</a:t>
            </a:r>
            <a:endParaRPr sz="249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78e48743f_2_20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Key Findings: </a:t>
            </a:r>
            <a:endParaRPr/>
          </a:p>
        </p:txBody>
      </p:sp>
      <p:sp>
        <p:nvSpPr>
          <p:cNvPr id="246" name="Google Shape;246;g3578e48743f_2_20"/>
          <p:cNvSpPr txBox="1">
            <a:spLocks noGrp="1"/>
          </p:cNvSpPr>
          <p:nvPr>
            <p:ph type="body" idx="1"/>
          </p:nvPr>
        </p:nvSpPr>
        <p:spPr>
          <a:xfrm>
            <a:off x="838200" y="1325700"/>
            <a:ext cx="95109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302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1600">
                <a:solidFill>
                  <a:srgbClr val="6A2AA0"/>
                </a:solidFill>
              </a:rPr>
              <a:t>60%</a:t>
            </a:r>
            <a:r>
              <a:rPr lang="en-US" sz="1600"/>
              <a:t> regularly use AI-powered tools in their studies</a:t>
            </a:r>
            <a:endParaRPr sz="1600"/>
          </a:p>
          <a:p>
            <a:pPr marL="457200" lvl="0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>
                <a:solidFill>
                  <a:srgbClr val="6A2AA0"/>
                </a:solidFill>
              </a:rPr>
              <a:t>68%</a:t>
            </a:r>
            <a:r>
              <a:rPr lang="en-US" sz="1600"/>
              <a:t> are not comfortable submitting a prompt to an AI tool and turning in the answer it provides </a:t>
            </a:r>
            <a:endParaRPr sz="1600"/>
          </a:p>
          <a:p>
            <a:pPr marL="457200" lvl="0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>
                <a:solidFill>
                  <a:srgbClr val="6A2AA0"/>
                </a:solidFill>
              </a:rPr>
              <a:t>57%</a:t>
            </a:r>
            <a:r>
              <a:rPr lang="en-US" sz="1600"/>
              <a:t> think AI will play a significant role in their future career</a:t>
            </a:r>
            <a:endParaRPr sz="1600"/>
          </a:p>
          <a:p>
            <a:pPr marL="457200" lvl="0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>
                <a:solidFill>
                  <a:schemeClr val="accent1"/>
                </a:solidFill>
              </a:rPr>
              <a:t>60%</a:t>
            </a:r>
            <a:r>
              <a:rPr lang="en-US" sz="1600">
                <a:solidFill>
                  <a:schemeClr val="dk1"/>
                </a:solidFill>
              </a:rPr>
              <a:t> of students feel their curriculum lacks adequate AI training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>
                <a:solidFill>
                  <a:schemeClr val="accent1"/>
                </a:solidFill>
              </a:rPr>
              <a:t>55%</a:t>
            </a:r>
            <a:r>
              <a:rPr lang="en-US" sz="1600">
                <a:solidFill>
                  <a:schemeClr val="dk1"/>
                </a:solidFill>
              </a:rPr>
              <a:t> of students want formal AI training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>
                <a:solidFill>
                  <a:schemeClr val="accent1"/>
                </a:solidFill>
              </a:rPr>
              <a:t>48%</a:t>
            </a:r>
            <a:r>
              <a:rPr lang="en-US" sz="1600">
                <a:solidFill>
                  <a:schemeClr val="dk1"/>
                </a:solidFill>
              </a:rPr>
              <a:t> are actively seeking opportunities to learn more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>
                <a:solidFill>
                  <a:srgbClr val="6A2AA0"/>
                </a:solidFill>
              </a:rPr>
              <a:t>87%</a:t>
            </a:r>
            <a:r>
              <a:rPr lang="en-US" sz="1600"/>
              <a:t> have concerns about AI’s long-term societal impact</a:t>
            </a:r>
            <a:endParaRPr sz="1600"/>
          </a:p>
          <a:p>
            <a:pPr marL="457200" lvl="0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>
                <a:solidFill>
                  <a:srgbClr val="6A2AA0"/>
                </a:solidFill>
              </a:rPr>
              <a:t>47%</a:t>
            </a:r>
            <a:r>
              <a:rPr lang="en-US" sz="1600"/>
              <a:t> believe AI has the potential to solve complex global problems</a:t>
            </a:r>
            <a:endParaRPr sz="1600"/>
          </a:p>
          <a:p>
            <a:pPr marL="457200" lvl="0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>
                <a:solidFill>
                  <a:srgbClr val="6A2AA0"/>
                </a:solidFill>
              </a:rPr>
              <a:t>83%</a:t>
            </a:r>
            <a:r>
              <a:rPr lang="en-US" sz="1600"/>
              <a:t> worry about AI negatively affecting human creativity</a:t>
            </a:r>
            <a:endParaRPr sz="16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578e48743f_2_41"/>
          <p:cNvSpPr/>
          <p:nvPr/>
        </p:nvSpPr>
        <p:spPr>
          <a:xfrm>
            <a:off x="9" y="-5704"/>
            <a:ext cx="12192000" cy="1694400"/>
          </a:xfrm>
          <a:prstGeom prst="rect">
            <a:avLst/>
          </a:prstGeom>
          <a:solidFill>
            <a:srgbClr val="6A2AA0"/>
          </a:solidFill>
          <a:ln>
            <a:noFill/>
          </a:ln>
        </p:spPr>
        <p:txBody>
          <a:bodyPr spcFirstLastPara="1" wrap="square" lIns="60975" tIns="30475" rIns="60975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g3578e48743f_2_41"/>
          <p:cNvSpPr txBox="1">
            <a:spLocks noGrp="1"/>
          </p:cNvSpPr>
          <p:nvPr>
            <p:ph type="title"/>
          </p:nvPr>
        </p:nvSpPr>
        <p:spPr>
          <a:xfrm>
            <a:off x="1156851" y="637763"/>
            <a:ext cx="98883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75" tIns="30475" rIns="60975" bIns="3047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000">
                <a:solidFill>
                  <a:schemeClr val="lt1"/>
                </a:solidFill>
              </a:rPr>
              <a:t>In Their Own Words 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53" name="Google Shape;253;g3578e48743f_2_41"/>
          <p:cNvSpPr/>
          <p:nvPr/>
        </p:nvSpPr>
        <p:spPr>
          <a:xfrm>
            <a:off x="0" y="1688641"/>
            <a:ext cx="12192000" cy="5169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0975" tIns="30475" rIns="60975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3578e48743f_2_41"/>
          <p:cNvSpPr/>
          <p:nvPr/>
        </p:nvSpPr>
        <p:spPr>
          <a:xfrm>
            <a:off x="1156851" y="2010759"/>
            <a:ext cx="457200" cy="45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0975" tIns="30475" rIns="60975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g3578e48743f_2_41"/>
          <p:cNvSpPr txBox="1">
            <a:spLocks noGrp="1"/>
          </p:cNvSpPr>
          <p:nvPr>
            <p:ph type="body" idx="1"/>
          </p:nvPr>
        </p:nvSpPr>
        <p:spPr>
          <a:xfrm>
            <a:off x="334750" y="1847350"/>
            <a:ext cx="11671800" cy="48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75" tIns="30475" rIns="60975" bIns="30475" anchor="t" anchorCtr="0">
            <a:normAutofit lnSpcReduction="10000"/>
          </a:bodyPr>
          <a:lstStyle/>
          <a:p>
            <a:pPr marL="304800" lvl="0" indent="-1524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</a:pPr>
            <a:endParaRPr sz="1900"/>
          </a:p>
          <a:p>
            <a:pPr marL="88900" lvl="0" indent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</a:pPr>
            <a:r>
              <a:rPr lang="en-US" sz="1900"/>
              <a:t>Prompt: </a:t>
            </a:r>
            <a:r>
              <a:rPr lang="en-US" sz="1800" i="1"/>
              <a:t>I UNDERSTAND HOW TO EVALUATE THE CREDIBILITY AND ACCURACY GENERATED BY </a:t>
            </a:r>
            <a:endParaRPr sz="1800" i="1"/>
          </a:p>
          <a:p>
            <a:pPr marL="698500" lvl="0" indent="5207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</a:pPr>
            <a:r>
              <a:rPr lang="en-US" sz="1800" i="1"/>
              <a:t>AI TOOLS</a:t>
            </a:r>
            <a:r>
              <a:rPr lang="en-US" sz="1900" i="1"/>
              <a:t> </a:t>
            </a:r>
            <a:r>
              <a:rPr lang="en-US" sz="1900" i="1">
                <a:solidFill>
                  <a:srgbClr val="FF0000"/>
                </a:solidFill>
              </a:rPr>
              <a:t>  </a:t>
            </a:r>
            <a:r>
              <a:rPr lang="en-US" sz="1900" b="1" i="1">
                <a:solidFill>
                  <a:srgbClr val="FFC000"/>
                </a:solidFill>
              </a:rPr>
              <a:t>58 % Claim that they do</a:t>
            </a:r>
            <a:endParaRPr sz="900" b="1" i="1">
              <a:solidFill>
                <a:srgbClr val="FFC000"/>
              </a:solidFill>
            </a:endParaRPr>
          </a:p>
          <a:p>
            <a:pPr marL="698500" lvl="0" indent="5207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</a:pPr>
            <a:r>
              <a:rPr lang="en-US" sz="1900" b="1" i="1">
                <a:solidFill>
                  <a:srgbClr val="FFC000"/>
                </a:solidFill>
              </a:rPr>
              <a:t>        39%  Do Not</a:t>
            </a:r>
            <a:r>
              <a:rPr lang="en-US" sz="1900" i="1">
                <a:solidFill>
                  <a:srgbClr val="FFC000"/>
                </a:solidFill>
              </a:rPr>
              <a:t> </a:t>
            </a:r>
            <a:endParaRPr sz="900" i="1">
              <a:solidFill>
                <a:srgbClr val="FFC000"/>
              </a:solidFill>
            </a:endParaRPr>
          </a:p>
          <a:p>
            <a:pPr marL="88900" lvl="0" indent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</a:pPr>
            <a:endParaRPr sz="1900"/>
          </a:p>
          <a:p>
            <a:pPr marL="0" lvl="0" indent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</a:pPr>
            <a:r>
              <a:rPr lang="en-US" sz="1900"/>
              <a:t>Somewhat agree</a:t>
            </a:r>
            <a:endParaRPr sz="900"/>
          </a:p>
          <a:p>
            <a:pPr marL="0" lvl="0" indent="609600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</a:pPr>
            <a:r>
              <a:rPr lang="en-US" sz="1600"/>
              <a:t>"I know that it gives me a general idea but I'm not sold on the accuracy as it is still a developing technology"</a:t>
            </a:r>
            <a:endParaRPr sz="1600"/>
          </a:p>
          <a:p>
            <a:pPr marL="609600" lvl="0" indent="0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</a:pPr>
            <a:r>
              <a:rPr lang="en-US" sz="1600"/>
              <a:t>"I know that not everything is 100% accurate and that I should also do my research and use my best judgment"</a:t>
            </a:r>
            <a:endParaRPr sz="1600"/>
          </a:p>
          <a:p>
            <a:pPr marL="609600" lvl="0" indent="0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</a:pPr>
            <a:r>
              <a:rPr lang="en-US" sz="1600"/>
              <a:t>"Sometimes it's hard to determine if the answers are correct or not. Since google has added an AI to their search, it's definitely harder to find the right answer"</a:t>
            </a:r>
            <a:endParaRPr sz="1600"/>
          </a:p>
          <a:p>
            <a:pPr marL="609600" lvl="0" indent="0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</a:pPr>
            <a:r>
              <a:rPr lang="en-US" sz="1600"/>
              <a:t>"Verifying  the AI response with 3 or 4 other sources is how I check the accuracy of the information"</a:t>
            </a:r>
            <a:endParaRPr sz="1600"/>
          </a:p>
          <a:p>
            <a:pPr marL="609600" lvl="0" indent="0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</a:pPr>
            <a:r>
              <a:rPr lang="en-US" sz="1600"/>
              <a:t>"My use of AI is not for facts, but more to understand a concept"</a:t>
            </a:r>
            <a:br>
              <a:rPr lang="en-US" sz="1600"/>
            </a:br>
            <a:endParaRPr sz="1600"/>
          </a:p>
          <a:p>
            <a:pPr marL="30480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</a:pPr>
            <a:r>
              <a:rPr lang="en-US" sz="1900"/>
              <a:t>"Fact Check", "Check" &amp; "Verify" seem to be the most popular words used in the replies to this question</a:t>
            </a:r>
            <a:endParaRPr sz="9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052d3c9805_1_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Possible Stigma Attached to AI</a:t>
            </a:r>
            <a:endParaRPr/>
          </a:p>
        </p:txBody>
      </p:sp>
      <p:sp>
        <p:nvSpPr>
          <p:cNvPr id="261" name="Google Shape;261;g3052d3c9805_1_24"/>
          <p:cNvSpPr txBox="1"/>
          <p:nvPr/>
        </p:nvSpPr>
        <p:spPr>
          <a:xfrm>
            <a:off x="1653350" y="1487050"/>
            <a:ext cx="8990700" cy="3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03199" algn="l" rtl="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"Getting an AI to do the work for you is lazy at best, and academic dishonesty at worst."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03199" algn="l" rtl="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"Quite frankly, if you can't be bothered to do the work yourself and come up with your answer, why study?"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03199" algn="l" rtl="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"AI does the work for students instead of them actually learning themselves."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03199" algn="l" rtl="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"Using AI to complete assignments is a shortcut that undermines the value of doing the work on your own."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03199" algn="l" rtl="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"It’s a missed opportunity for learning if you just let AI do the thinking for you."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03199" algn="l" rtl="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"Relying on AI is like letting someone else do your homework—lazy and defeats the purpose of education."</a:t>
            </a:r>
            <a:endParaRPr sz="3200">
              <a:solidFill>
                <a:srgbClr val="171717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578e48743f_2_30"/>
          <p:cNvSpPr txBox="1">
            <a:spLocks noGrp="1"/>
          </p:cNvSpPr>
          <p:nvPr>
            <p:ph type="title"/>
          </p:nvPr>
        </p:nvSpPr>
        <p:spPr>
          <a:xfrm>
            <a:off x="962525" y="16830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Generalizations</a:t>
            </a:r>
            <a:endParaRPr/>
          </a:p>
        </p:txBody>
      </p:sp>
      <p:sp>
        <p:nvSpPr>
          <p:cNvPr id="267" name="Google Shape;267;g3578e48743f_2_30"/>
          <p:cNvSpPr txBox="1">
            <a:spLocks noGrp="1"/>
          </p:cNvSpPr>
          <p:nvPr>
            <p:ph type="body" idx="1"/>
          </p:nvPr>
        </p:nvSpPr>
        <p:spPr>
          <a:xfrm>
            <a:off x="309750" y="1307675"/>
            <a:ext cx="5917800" cy="6103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04800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alibri"/>
              <a:buChar char="•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Students </a:t>
            </a:r>
            <a:r>
              <a:rPr lang="en-US" sz="2200" b="1"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 using various AI tools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alibri"/>
              <a:buChar char="•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Students don’t necessarily view                        AI tools as crucial 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alibri"/>
              <a:buChar char="•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A clear majority of students believe that         </a:t>
            </a:r>
            <a:r>
              <a:rPr lang="en-US" sz="2200" i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AI will be important in their future career</a:t>
            </a:r>
            <a:endParaRPr sz="2200" i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A significant majority of students </a:t>
            </a:r>
            <a:r>
              <a:rPr lang="en-US" sz="22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Agree</a:t>
            </a:r>
            <a:r>
              <a:rPr lang="en-US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that </a:t>
            </a:r>
            <a:r>
              <a:rPr lang="en-US" sz="2200" i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AI has positively affected their learning experience</a:t>
            </a: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 &amp; </a:t>
            </a:r>
            <a:r>
              <a:rPr lang="en-US" sz="22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Disagree</a:t>
            </a:r>
            <a:r>
              <a:rPr lang="en-US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that </a:t>
            </a:r>
            <a:r>
              <a:rPr lang="en-US" sz="2200" i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AI has negatively affected their learning experience</a:t>
            </a:r>
            <a:r>
              <a:rPr lang="en-US" sz="2500" i="1">
                <a:latin typeface="Calibri"/>
                <a:ea typeface="Calibri"/>
                <a:cs typeface="Calibri"/>
                <a:sym typeface="Calibri"/>
              </a:rPr>
              <a:t> </a:t>
            </a:r>
            <a:endParaRPr sz="2500" i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g3578e48743f_2_30" descr="A pie chart with tex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l="2483" t="616" r="107" b="1497"/>
          <a:stretch/>
        </p:blipFill>
        <p:spPr>
          <a:xfrm>
            <a:off x="6148200" y="385850"/>
            <a:ext cx="5917800" cy="25569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69" name="Google Shape;269;g3578e48743f_2_30" descr="A graph with a line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5652" y="3458250"/>
            <a:ext cx="5622900" cy="24480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</a:pPr>
            <a:r>
              <a:rPr lang="en-US" sz="4000"/>
              <a:t>Faculty Survey</a:t>
            </a:r>
            <a:endParaRPr/>
          </a:p>
        </p:txBody>
      </p:sp>
      <p:grpSp>
        <p:nvGrpSpPr>
          <p:cNvPr id="104" name="Google Shape;104;p2"/>
          <p:cNvGrpSpPr/>
          <p:nvPr/>
        </p:nvGrpSpPr>
        <p:grpSpPr>
          <a:xfrm>
            <a:off x="1050535" y="2052919"/>
            <a:ext cx="10090929" cy="3411557"/>
            <a:chOff x="212335" y="469890"/>
            <a:chExt cx="10090929" cy="3411557"/>
          </a:xfrm>
        </p:grpSpPr>
        <p:sp>
          <p:nvSpPr>
            <p:cNvPr id="105" name="Google Shape;105;p2"/>
            <p:cNvSpPr/>
            <p:nvPr/>
          </p:nvSpPr>
          <p:spPr>
            <a:xfrm>
              <a:off x="212335" y="469890"/>
              <a:ext cx="1335915" cy="1335915"/>
            </a:xfrm>
            <a:prstGeom prst="ellipse">
              <a:avLst/>
            </a:prstGeom>
            <a:solidFill>
              <a:srgbClr val="FFE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492877" y="750432"/>
              <a:ext cx="774830" cy="77483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834517" y="469890"/>
              <a:ext cx="3148942" cy="13359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 txBox="1"/>
            <p:nvPr/>
          </p:nvSpPr>
          <p:spPr>
            <a:xfrm>
              <a:off x="1834517" y="469890"/>
              <a:ext cx="3148942" cy="13359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</a:pPr>
              <a:r>
                <a:rPr lang="en-US" sz="2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Determine  level of student generative AI literacy skills</a:t>
              </a:r>
              <a:br>
                <a:rPr lang="en-US" sz="2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532139" y="469890"/>
              <a:ext cx="1335915" cy="1335915"/>
            </a:xfrm>
            <a:prstGeom prst="ellipse">
              <a:avLst/>
            </a:prstGeom>
            <a:solidFill>
              <a:srgbClr val="FFE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812681" y="750432"/>
              <a:ext cx="774830" cy="77483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7154322" y="469890"/>
              <a:ext cx="3148942" cy="13359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 txBox="1"/>
            <p:nvPr/>
          </p:nvSpPr>
          <p:spPr>
            <a:xfrm>
              <a:off x="7154322" y="469890"/>
              <a:ext cx="3148942" cy="13359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</a:pPr>
              <a:r>
                <a:rPr lang="en-US" sz="2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Perception by faculty</a:t>
              </a:r>
              <a:br>
                <a:rPr lang="en-US" sz="2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12335" y="2545532"/>
              <a:ext cx="1335915" cy="1335915"/>
            </a:xfrm>
            <a:prstGeom prst="ellipse">
              <a:avLst/>
            </a:prstGeom>
            <a:solidFill>
              <a:srgbClr val="FFE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492877" y="2826074"/>
              <a:ext cx="774830" cy="77483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34517" y="2545532"/>
              <a:ext cx="3148942" cy="13359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 txBox="1"/>
            <p:nvPr/>
          </p:nvSpPr>
          <p:spPr>
            <a:xfrm>
              <a:off x="1834517" y="2545532"/>
              <a:ext cx="3148942" cy="13359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</a:pPr>
              <a:r>
                <a:rPr lang="en-US" sz="2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If/how faculty integrating generative AI in classes</a:t>
              </a:r>
              <a:br>
                <a:rPr lang="en-US" sz="2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532139" y="2545532"/>
              <a:ext cx="1335915" cy="1335915"/>
            </a:xfrm>
            <a:prstGeom prst="ellipse">
              <a:avLst/>
            </a:prstGeom>
            <a:solidFill>
              <a:srgbClr val="FFE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5812681" y="2826074"/>
              <a:ext cx="774830" cy="77483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7154322" y="2545532"/>
              <a:ext cx="3148942" cy="13359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 txBox="1"/>
            <p:nvPr/>
          </p:nvSpPr>
          <p:spPr>
            <a:xfrm>
              <a:off x="7154322" y="2545532"/>
              <a:ext cx="3148942" cy="13359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</a:pPr>
              <a:r>
                <a:rPr lang="en-US" sz="2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Interest in library collaboration</a:t>
              </a: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05253e3d31_0_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Next Steps…</a:t>
            </a:r>
            <a:endParaRPr/>
          </a:p>
        </p:txBody>
      </p:sp>
      <p:sp>
        <p:nvSpPr>
          <p:cNvPr id="275" name="Google Shape;275;g305253e3d31_0_5"/>
          <p:cNvSpPr txBox="1">
            <a:spLocks noGrp="1"/>
          </p:cNvSpPr>
          <p:nvPr>
            <p:ph type="body" idx="1"/>
          </p:nvPr>
        </p:nvSpPr>
        <p:spPr>
          <a:xfrm>
            <a:off x="838200" y="1383600"/>
            <a:ext cx="103131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We can address gaps by:</a:t>
            </a:r>
            <a:endParaRPr/>
          </a:p>
          <a:p>
            <a:pPr marL="9144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-incorporating AI into library information literacy sections to provide learning opportunities &amp; discuss ethical usage</a:t>
            </a:r>
            <a:endParaRPr/>
          </a:p>
          <a:p>
            <a:pPr marL="457200" lvl="0" indent="45720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-creating supplemental material/workshops </a:t>
            </a:r>
            <a:endParaRPr/>
          </a:p>
          <a:p>
            <a:pPr marL="457200" lvl="0" indent="45720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-sharing our survey findings with ECU instructors  </a:t>
            </a:r>
            <a:endParaRPr/>
          </a:p>
          <a:p>
            <a:pPr marL="457200" lvl="0" indent="45720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</a:rPr>
              <a:t>73%</a:t>
            </a:r>
            <a:r>
              <a:rPr lang="en-US"/>
              <a:t> of student respondents are concerned about AI’s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impact on job security- </a:t>
            </a:r>
            <a:r>
              <a:rPr lang="en-US">
                <a:solidFill>
                  <a:schemeClr val="accent2"/>
                </a:solidFill>
              </a:rPr>
              <a:t>to set students up for future success, we need to address AI usage within education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05253e3d31_0_11"/>
          <p:cNvSpPr txBox="1">
            <a:spLocks noGrp="1"/>
          </p:cNvSpPr>
          <p:nvPr>
            <p:ph type="title"/>
          </p:nvPr>
        </p:nvSpPr>
        <p:spPr>
          <a:xfrm>
            <a:off x="576800" y="21135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Looking at both surveys-</a:t>
            </a:r>
            <a:endParaRPr/>
          </a:p>
        </p:txBody>
      </p:sp>
      <p:sp>
        <p:nvSpPr>
          <p:cNvPr id="281" name="Google Shape;281;g305253e3d31_0_11"/>
          <p:cNvSpPr txBox="1">
            <a:spLocks noGrp="1"/>
          </p:cNvSpPr>
          <p:nvPr>
            <p:ph type="body" idx="1"/>
          </p:nvPr>
        </p:nvSpPr>
        <p:spPr>
          <a:xfrm>
            <a:off x="462900" y="1537050"/>
            <a:ext cx="11266200" cy="5954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chemeClr val="accent1"/>
                </a:solidFill>
              </a:rPr>
              <a:t>Everyone</a:t>
            </a:r>
            <a:r>
              <a:rPr lang="en-US" sz="2400"/>
              <a:t> Desires Academic Transparency </a:t>
            </a:r>
            <a:endParaRPr sz="2400"/>
          </a:p>
          <a:p>
            <a:pPr marL="18288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Students are unclear on expectations when a majority of instructors don’t address or use AI tools </a:t>
            </a:r>
            <a:endParaRPr sz="2400"/>
          </a:p>
          <a:p>
            <a:pPr marL="2743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/>
          </a:p>
          <a:p>
            <a:pPr marL="18288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Faculty members unclear about what they should know/use and how to deal with academic integrity issues when not addressed by university</a:t>
            </a:r>
            <a:br>
              <a:rPr lang="en-US" sz="2400"/>
            </a:br>
            <a:endParaRPr sz="2400"/>
          </a:p>
          <a:p>
            <a:pPr marL="18288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</a:pPr>
            <a:r>
              <a:rPr lang="en-US" sz="2400" i="1">
                <a:solidFill>
                  <a:schemeClr val="accent1"/>
                </a:solidFill>
              </a:rPr>
              <a:t>Both need &amp; want clear, consistent guidelines and training</a:t>
            </a:r>
            <a:endParaRPr sz="2400" i="1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58b94efe59_1_0"/>
          <p:cNvSpPr txBox="1">
            <a:spLocks noGrp="1"/>
          </p:cNvSpPr>
          <p:nvPr>
            <p:ph type="title"/>
          </p:nvPr>
        </p:nvSpPr>
        <p:spPr>
          <a:xfrm>
            <a:off x="576800" y="9727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Looking at both surveys-</a:t>
            </a:r>
            <a:endParaRPr/>
          </a:p>
        </p:txBody>
      </p:sp>
      <p:sp>
        <p:nvSpPr>
          <p:cNvPr id="287" name="Google Shape;287;g358b94efe59_1_0"/>
          <p:cNvSpPr txBox="1">
            <a:spLocks noGrp="1"/>
          </p:cNvSpPr>
          <p:nvPr>
            <p:ph type="body" idx="1"/>
          </p:nvPr>
        </p:nvSpPr>
        <p:spPr>
          <a:xfrm>
            <a:off x="576800" y="1422975"/>
            <a:ext cx="11266200" cy="5954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/>
              <a:t>Students </a:t>
            </a:r>
            <a:r>
              <a:rPr lang="en-US" sz="2400" b="1"/>
              <a:t>are</a:t>
            </a:r>
            <a:r>
              <a:rPr lang="en-US" sz="2400"/>
              <a:t> using AI tools</a:t>
            </a:r>
            <a:endParaRPr sz="2400"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60% of student respondents view AI as more useful than intimidating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Healthy Skepticism</a:t>
            </a: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/>
              <a:t>Faculty </a:t>
            </a:r>
            <a:r>
              <a:rPr lang="en-US" sz="2400" b="1"/>
              <a:t>are not</a:t>
            </a:r>
            <a:r>
              <a:rPr lang="en-US" sz="2400"/>
              <a:t> using AI Tools as much</a:t>
            </a:r>
            <a:endParaRPr sz="2400"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Perceive students have poor AI literacy skills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Concerns about critical thinking skills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Need training themselves to implement more in classroom</a:t>
            </a:r>
            <a:br>
              <a:rPr lang="en-US" sz="2400"/>
            </a:b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/>
              <a:t>Both believe AI skills will be important in the future workforce </a:t>
            </a: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3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052d3c9805_1_71"/>
          <p:cNvSpPr txBox="1">
            <a:spLocks noGrp="1"/>
          </p:cNvSpPr>
          <p:nvPr>
            <p:ph type="title" idx="4294967295"/>
          </p:nvPr>
        </p:nvSpPr>
        <p:spPr>
          <a:xfrm>
            <a:off x="839800" y="457200"/>
            <a:ext cx="3932100" cy="795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Our Response</a:t>
            </a:r>
            <a:endParaRPr/>
          </a:p>
        </p:txBody>
      </p:sp>
      <p:sp>
        <p:nvSpPr>
          <p:cNvPr id="293" name="Google Shape;293;g3052d3c9805_1_71"/>
          <p:cNvSpPr txBox="1">
            <a:spLocks noGrp="1"/>
          </p:cNvSpPr>
          <p:nvPr>
            <p:ph type="body" idx="4294967295"/>
          </p:nvPr>
        </p:nvSpPr>
        <p:spPr>
          <a:xfrm>
            <a:off x="5183200" y="1252200"/>
            <a:ext cx="6172200" cy="4608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457200" lvl="0" indent="-4064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Strengthening foundational and applied AI skills</a:t>
            </a:r>
            <a:endParaRPr/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Modeling Ethical Behavior</a:t>
            </a:r>
            <a:endParaRPr/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Working with AI Council</a:t>
            </a:r>
            <a:endParaRPr/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Classes &amp; Workshops Offerings</a:t>
            </a:r>
            <a:endParaRPr/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Enhancing and Updating our Research Guides</a:t>
            </a: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4" name="Google Shape;294;g3052d3c9805_1_71" title="ChatGPT Image May 13, 2025, 01_45_28 PM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825" y="1580975"/>
            <a:ext cx="3996050" cy="3864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58b94efe59_1_6"/>
          <p:cNvSpPr txBox="1">
            <a:spLocks noGrp="1"/>
          </p:cNvSpPr>
          <p:nvPr>
            <p:ph type="title"/>
          </p:nvPr>
        </p:nvSpPr>
        <p:spPr>
          <a:xfrm>
            <a:off x="838200" y="129200"/>
            <a:ext cx="10515600" cy="1124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Relevance to Library Employees</a:t>
            </a:r>
            <a:endParaRPr/>
          </a:p>
        </p:txBody>
      </p:sp>
      <p:sp>
        <p:nvSpPr>
          <p:cNvPr id="300" name="Google Shape;300;g358b94efe59_1_6"/>
          <p:cNvSpPr txBox="1">
            <a:spLocks noGrp="1"/>
          </p:cNvSpPr>
          <p:nvPr>
            <p:ph type="body" idx="1"/>
          </p:nvPr>
        </p:nvSpPr>
        <p:spPr>
          <a:xfrm>
            <a:off x="838200" y="1353200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Important to understand campus culture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Inform decisions about future library services</a:t>
            </a:r>
            <a:br>
              <a:rPr lang="en-US" sz="2400"/>
            </a:b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Future AI applications in all library departments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AI assisted literature reviews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Virtual Assistants/Chatbots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Data analysis 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Automated metadata creation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Streamlined cataloging processes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Digital Scholarship</a:t>
            </a:r>
            <a:br>
              <a:rPr lang="en-US"/>
            </a:b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Educate ourselves</a:t>
            </a:r>
            <a:endParaRPr sz="2400"/>
          </a:p>
          <a:p>
            <a:pPr marL="9144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052d3c9805_1_57"/>
          <p:cNvSpPr txBox="1">
            <a:spLocks noGrp="1"/>
          </p:cNvSpPr>
          <p:nvPr>
            <p:ph type="title" idx="4294967295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/>
              <a:t>Questions?</a:t>
            </a:r>
            <a:endParaRPr sz="7500"/>
          </a:p>
        </p:txBody>
      </p:sp>
      <p:pic>
        <p:nvPicPr>
          <p:cNvPr id="306" name="Google Shape;306;g3052d3c9805_1_57" title="ChatGPT Image May 13, 2025, 01_32_16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7975" y="0"/>
            <a:ext cx="7734300" cy="5873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052d3c9805_1_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Questions for You</a:t>
            </a:r>
            <a:endParaRPr/>
          </a:p>
        </p:txBody>
      </p:sp>
      <p:sp>
        <p:nvSpPr>
          <p:cNvPr id="312" name="Google Shape;312;g3052d3c9805_1_44"/>
          <p:cNvSpPr txBox="1">
            <a:spLocks noGrp="1"/>
          </p:cNvSpPr>
          <p:nvPr>
            <p:ph type="body" idx="1"/>
          </p:nvPr>
        </p:nvSpPr>
        <p:spPr>
          <a:xfrm>
            <a:off x="838200" y="1631113"/>
            <a:ext cx="5181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>
                <a:solidFill>
                  <a:schemeClr val="dk1"/>
                </a:solidFill>
              </a:rPr>
              <a:t>How is your campus responding to the rise of AI in teaching, learning, or assessment?</a:t>
            </a:r>
            <a:endParaRPr sz="220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What role do you think the library should play in AI literacy or support?</a:t>
            </a:r>
            <a:endParaRPr sz="2200"/>
          </a:p>
          <a:p>
            <a:pPr marL="457200" lvl="0" indent="-3683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Where do you see the biggest gap—awareness, training, ethics, policies, or something else?</a:t>
            </a:r>
            <a:endParaRPr sz="2200"/>
          </a:p>
        </p:txBody>
      </p:sp>
      <p:sp>
        <p:nvSpPr>
          <p:cNvPr id="313" name="Google Shape;313;g3052d3c9805_1_4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4" name="Google Shape;314;g3052d3c9805_1_44" title="ChatGPT Image May 13, 2025, 01_26_23 PM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6950" y="1776700"/>
            <a:ext cx="4452101" cy="4060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g3052d3c9805_1_82" title="ChatGPT Image May 13, 2025, 02_31_10 PM (1).pn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1875" b="21875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"/>
          <p:cNvSpPr txBox="1">
            <a:spLocks noGrp="1"/>
          </p:cNvSpPr>
          <p:nvPr>
            <p:ph type="title"/>
          </p:nvPr>
        </p:nvSpPr>
        <p:spPr>
          <a:xfrm>
            <a:off x="838200" y="1880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</a:pPr>
            <a:r>
              <a:rPr lang="en-US" sz="4000"/>
              <a:t>AI Literacy Defined</a:t>
            </a:r>
            <a:endParaRPr/>
          </a:p>
        </p:txBody>
      </p:sp>
      <p:sp>
        <p:nvSpPr>
          <p:cNvPr id="126" name="Google Shape;126;p3"/>
          <p:cNvSpPr txBox="1">
            <a:spLocks noGrp="1"/>
          </p:cNvSpPr>
          <p:nvPr>
            <p:ph type="body" idx="1"/>
          </p:nvPr>
        </p:nvSpPr>
        <p:spPr>
          <a:xfrm>
            <a:off x="838200" y="14517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800"/>
              <a:buChar char="•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An individual’s ability to clearly explain how AI technologies work and impact society” (</a:t>
            </a:r>
            <a:r>
              <a:rPr lang="en-US" sz="2400"/>
              <a:t>Ng, Leung,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 et al.)</a:t>
            </a:r>
            <a:endParaRPr/>
          </a:p>
          <a:p>
            <a:pPr marL="8636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8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717"/>
              </a:buClr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Simple Terms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24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Understand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24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Use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24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Evaluate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717"/>
              </a:buClr>
              <a:buSzPts val="2800"/>
              <a:buNone/>
            </a:pPr>
            <a:endParaRPr/>
          </a:p>
        </p:txBody>
      </p:sp>
      <p:sp>
        <p:nvSpPr>
          <p:cNvPr id="127" name="Google Shape;127;p3"/>
          <p:cNvSpPr txBox="1"/>
          <p:nvPr/>
        </p:nvSpPr>
        <p:spPr>
          <a:xfrm>
            <a:off x="6641525" y="4250575"/>
            <a:ext cx="5254500" cy="1407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highlight>
                  <a:srgbClr val="FFFFFF"/>
                </a:highlight>
              </a:rPr>
              <a:t>Ng, D. T. K., Leung, J. K. L., Chu, K. W. S., &amp; Qiao, M. S. (2021a). AI literacy: Definition,        teaching, evaluation and ethical issues.</a:t>
            </a:r>
            <a:r>
              <a:rPr lang="en-US" sz="1000" i="1">
                <a:solidFill>
                  <a:schemeClr val="dk1"/>
                </a:solidFill>
                <a:highlight>
                  <a:srgbClr val="FFFFFF"/>
                </a:highlight>
              </a:rPr>
              <a:t>  Proceedings of the Association for Information     Science and Technology, 58</a:t>
            </a:r>
            <a:r>
              <a:rPr lang="en-US" sz="1000">
                <a:solidFill>
                  <a:schemeClr val="dk1"/>
                </a:solidFill>
                <a:highlight>
                  <a:srgbClr val="FFFFFF"/>
                </a:highlight>
              </a:rPr>
              <a:t>(1), 504–509.</a:t>
            </a:r>
            <a:endParaRPr sz="1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highlight>
                  <a:srgbClr val="FFFFFF"/>
                </a:highlight>
              </a:rPr>
              <a:t>Ng, D. T. K., Leung, J. K. L., Chu, S. K. W., &amp; Qiao, M. S. (2021b). Conceptualizing AI literacy: An exploratory review.</a:t>
            </a:r>
            <a:r>
              <a:rPr lang="en-US" sz="1000" i="1">
                <a:solidFill>
                  <a:schemeClr val="dk1"/>
                </a:solidFill>
                <a:highlight>
                  <a:srgbClr val="FFFFFF"/>
                </a:highlight>
              </a:rPr>
              <a:t> Computers and Education.Artificial Intelligence, 2</a:t>
            </a:r>
            <a:r>
              <a:rPr lang="en-US" sz="1000">
                <a:solidFill>
                  <a:schemeClr val="dk1"/>
                </a:solidFill>
                <a:highlight>
                  <a:srgbClr val="FFFFFF"/>
                </a:highlight>
              </a:rPr>
              <a:t>, 100041.</a:t>
            </a:r>
            <a:r>
              <a:rPr lang="en-US" sz="100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0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https://10.1016/j.caeai.2021.100041</a:t>
            </a:r>
            <a:endParaRPr sz="1000" u="sng">
              <a:solidFill>
                <a:schemeClr val="hlink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Characteristics of AI Literacy</a:t>
            </a:r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>
            <a:off x="838200" y="1572162"/>
            <a:ext cx="10515600" cy="3713674"/>
            <a:chOff x="0" y="1542"/>
            <a:chExt cx="10515600" cy="3713674"/>
          </a:xfrm>
        </p:grpSpPr>
        <p:sp>
          <p:nvSpPr>
            <p:cNvPr id="134" name="Google Shape;134;p4"/>
            <p:cNvSpPr/>
            <p:nvPr/>
          </p:nvSpPr>
          <p:spPr>
            <a:xfrm>
              <a:off x="0" y="41392"/>
              <a:ext cx="10515600" cy="781826"/>
            </a:xfrm>
            <a:prstGeom prst="roundRect">
              <a:avLst>
                <a:gd name="adj" fmla="val 10000"/>
              </a:avLst>
            </a:prstGeom>
            <a:solidFill>
              <a:srgbClr val="F6E2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236502" y="177453"/>
              <a:ext cx="430004" cy="430004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903009" y="1542"/>
              <a:ext cx="9612590" cy="7818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 txBox="1"/>
            <p:nvPr/>
          </p:nvSpPr>
          <p:spPr>
            <a:xfrm>
              <a:off x="903009" y="1542"/>
              <a:ext cx="9612590" cy="7818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725" tIns="82725" rIns="82725" bIns="82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</a:pPr>
              <a:r>
                <a:rPr lang="en-US" sz="2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Familiarity with methods generative AI uses to create information</a:t>
              </a: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0" y="978825"/>
              <a:ext cx="10515600" cy="781826"/>
            </a:xfrm>
            <a:prstGeom prst="roundRect">
              <a:avLst>
                <a:gd name="adj" fmla="val 10000"/>
              </a:avLst>
            </a:prstGeom>
            <a:solidFill>
              <a:srgbClr val="F6E2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236502" y="1154736"/>
              <a:ext cx="430004" cy="43000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903009" y="978825"/>
              <a:ext cx="9612590" cy="7818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 txBox="1"/>
            <p:nvPr/>
          </p:nvSpPr>
          <p:spPr>
            <a:xfrm>
              <a:off x="903009" y="978825"/>
              <a:ext cx="9612590" cy="7818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725" tIns="82725" rIns="82725" bIns="82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</a:pPr>
              <a:r>
                <a:rPr lang="en-US" sz="2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Understand the strengths &amp; weaknesses of generative AI</a:t>
              </a: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0" y="1956107"/>
              <a:ext cx="10515600" cy="781826"/>
            </a:xfrm>
            <a:prstGeom prst="roundRect">
              <a:avLst>
                <a:gd name="adj" fmla="val 10000"/>
              </a:avLst>
            </a:prstGeom>
            <a:solidFill>
              <a:srgbClr val="F6E2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236502" y="2132018"/>
              <a:ext cx="430004" cy="430004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903009" y="1956107"/>
              <a:ext cx="9612590" cy="7818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 txBox="1"/>
            <p:nvPr/>
          </p:nvSpPr>
          <p:spPr>
            <a:xfrm>
              <a:off x="903009" y="1956107"/>
              <a:ext cx="9612590" cy="7818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725" tIns="82725" rIns="82725" bIns="82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</a:pPr>
              <a:r>
                <a:rPr lang="en-US" sz="2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Demonstrate the ability to evaluate AI generated content</a:t>
              </a: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0" y="2933390"/>
              <a:ext cx="10515600" cy="781826"/>
            </a:xfrm>
            <a:prstGeom prst="roundRect">
              <a:avLst>
                <a:gd name="adj" fmla="val 10000"/>
              </a:avLst>
            </a:prstGeom>
            <a:solidFill>
              <a:srgbClr val="F6E2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236502" y="3109301"/>
              <a:ext cx="430004" cy="430004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903009" y="2933390"/>
              <a:ext cx="9612590" cy="7818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 txBox="1"/>
            <p:nvPr/>
          </p:nvSpPr>
          <p:spPr>
            <a:xfrm>
              <a:off x="903009" y="2933390"/>
              <a:ext cx="9612590" cy="7818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725" tIns="82725" rIns="82725" bIns="82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</a:pPr>
              <a:r>
                <a:rPr lang="en-US" sz="2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Understand ethical issues related to generative AI </a:t>
              </a:r>
              <a:br>
                <a:rPr lang="en-US" sz="2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2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(bias, equity, privacy)</a:t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</a:pPr>
            <a:r>
              <a:rPr lang="en-US" sz="4000"/>
              <a:t>Methodology</a:t>
            </a:r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body" idx="1"/>
          </p:nvPr>
        </p:nvSpPr>
        <p:spPr>
          <a:xfrm>
            <a:off x="838201" y="1777378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000"/>
              <a:buFont typeface="Arial"/>
              <a:buChar char="●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ECU College of </a:t>
            </a:r>
            <a:br>
              <a:rPr lang="en-US" sz="2400">
                <a:latin typeface="Arial"/>
                <a:ea typeface="Arial"/>
                <a:cs typeface="Arial"/>
                <a:sym typeface="Arial"/>
              </a:rPr>
            </a:br>
            <a:r>
              <a:rPr lang="en-US" sz="2400">
                <a:latin typeface="Arial"/>
                <a:ea typeface="Arial"/>
                <a:cs typeface="Arial"/>
                <a:sym typeface="Arial"/>
              </a:rPr>
              <a:t>Engineering &amp; Technology</a:t>
            </a:r>
            <a:br>
              <a:rPr lang="en-US" sz="2400">
                <a:latin typeface="Arial"/>
                <a:ea typeface="Arial"/>
                <a:cs typeface="Arial"/>
                <a:sym typeface="Arial"/>
              </a:rPr>
            </a:b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000"/>
              <a:buFont typeface="Arial"/>
              <a:buChar char="○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Computer Science</a:t>
            </a:r>
            <a:endParaRPr/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000"/>
              <a:buFont typeface="Arial"/>
              <a:buChar char="○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Construction Management</a:t>
            </a:r>
            <a:endParaRPr/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000"/>
              <a:buFont typeface="Arial"/>
              <a:buChar char="○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Engineering</a:t>
            </a:r>
            <a:endParaRPr/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000"/>
              <a:buFont typeface="Arial"/>
              <a:buChar char="○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Technology Systems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717"/>
              </a:buClr>
              <a:buSzPts val="2800"/>
              <a:buNone/>
            </a:pPr>
            <a:endParaRPr/>
          </a:p>
        </p:txBody>
      </p:sp>
      <p:sp>
        <p:nvSpPr>
          <p:cNvPr id="156" name="Google Shape;156;p5"/>
          <p:cNvSpPr txBox="1">
            <a:spLocks noGrp="1"/>
          </p:cNvSpPr>
          <p:nvPr>
            <p:ph type="body" idx="2"/>
          </p:nvPr>
        </p:nvSpPr>
        <p:spPr>
          <a:xfrm>
            <a:off x="6172199" y="1777378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000"/>
              <a:buFont typeface="Arial"/>
              <a:buChar char="●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Survey</a:t>
            </a:r>
            <a:br>
              <a:rPr lang="en-US" sz="2000">
                <a:latin typeface="Arial"/>
                <a:ea typeface="Arial"/>
                <a:cs typeface="Arial"/>
                <a:sym typeface="Arial"/>
              </a:rPr>
            </a:b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000"/>
              <a:buFont typeface="Arial"/>
              <a:buChar char="●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Population:  102 Faculty</a:t>
            </a:r>
            <a:br>
              <a:rPr lang="en-US" sz="2000">
                <a:latin typeface="Arial"/>
                <a:ea typeface="Arial"/>
                <a:cs typeface="Arial"/>
                <a:sym typeface="Arial"/>
              </a:rPr>
            </a:b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000"/>
              <a:buFont typeface="Arial"/>
              <a:buChar char="●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Email Survey:</a:t>
            </a:r>
            <a:endParaRPr/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000"/>
              <a:buFont typeface="Arial"/>
              <a:buChar char="○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Qualtrics</a:t>
            </a:r>
            <a:endParaRPr/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000"/>
              <a:buFont typeface="Arial"/>
              <a:buChar char="○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21 completed</a:t>
            </a:r>
            <a:endParaRPr/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000"/>
              <a:buFont typeface="Arial"/>
              <a:buChar char="○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20.5% response rate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"/>
          <p:cNvSpPr txBox="1">
            <a:spLocks noGrp="1"/>
          </p:cNvSpPr>
          <p:nvPr>
            <p:ph type="title"/>
          </p:nvPr>
        </p:nvSpPr>
        <p:spPr>
          <a:xfrm>
            <a:off x="838200" y="1655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</a:pPr>
            <a:r>
              <a:rPr lang="en-US" sz="4000"/>
              <a:t>Key Findings:  Student AI Literacy Skills</a:t>
            </a:r>
            <a:endParaRPr/>
          </a:p>
        </p:txBody>
      </p:sp>
      <p:sp>
        <p:nvSpPr>
          <p:cNvPr id="162" name="Google Shape;162;p6"/>
          <p:cNvSpPr txBox="1">
            <a:spLocks noGrp="1"/>
          </p:cNvSpPr>
          <p:nvPr>
            <p:ph type="body" idx="1"/>
          </p:nvPr>
        </p:nvSpPr>
        <p:spPr>
          <a:xfrm>
            <a:off x="838200" y="14223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03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400"/>
              <a:buChar char="•"/>
            </a:pPr>
            <a:r>
              <a:rPr lang="en-US" sz="2400" u="sng"/>
              <a:t>Overall perception:  students lack AI literacy skills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</a:pPr>
            <a:r>
              <a:rPr lang="en-US" sz="1800"/>
              <a:t>Don’t know how the output is created &amp; take at face value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</a:pPr>
            <a:r>
              <a:rPr lang="en-US" sz="1800"/>
              <a:t>Aren’t familiar with strengths &amp; weaknesses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717"/>
              </a:buClr>
              <a:buSzPts val="1800"/>
              <a:buChar char="•"/>
            </a:pPr>
            <a:r>
              <a:rPr lang="en-US" sz="1800"/>
              <a:t>Very concerned about students evaluating output</a:t>
            </a:r>
            <a:br>
              <a:rPr lang="en-US" sz="1800"/>
            </a:br>
            <a:endParaRPr sz="1800"/>
          </a:p>
          <a:p>
            <a:pPr marL="2286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717"/>
              </a:buClr>
              <a:buSzPts val="2400"/>
              <a:buChar char="•"/>
            </a:pPr>
            <a:r>
              <a:rPr lang="en-US" sz="2400"/>
              <a:t>Majority agree AI Literacy important skill for future </a:t>
            </a:r>
            <a:br>
              <a:rPr lang="en-US" sz="2400"/>
            </a:br>
            <a:r>
              <a:rPr lang="en-US" sz="2400"/>
              <a:t>workforce (67%)</a:t>
            </a:r>
            <a:endParaRPr sz="2400"/>
          </a:p>
          <a:p>
            <a:pPr marL="685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228600" lvl="0" indent="-203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717"/>
              </a:buClr>
              <a:buSzPts val="2400"/>
              <a:buChar char="•"/>
            </a:pPr>
            <a:r>
              <a:rPr lang="en-US" sz="2400"/>
              <a:t>Some concern about AI ethical issues</a:t>
            </a: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717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72896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Arial"/>
              <a:buNone/>
            </a:pPr>
            <a:r>
              <a:rPr lang="en-US" sz="3800"/>
              <a:t>Key Findings: Faculty Use of AI in Courses</a:t>
            </a:r>
            <a:endParaRPr/>
          </a:p>
        </p:txBody>
      </p:sp>
      <p:sp>
        <p:nvSpPr>
          <p:cNvPr id="168" name="Google Shape;168;p7"/>
          <p:cNvSpPr txBox="1">
            <a:spLocks noGrp="1"/>
          </p:cNvSpPr>
          <p:nvPr>
            <p:ph type="body" idx="1"/>
          </p:nvPr>
        </p:nvSpPr>
        <p:spPr>
          <a:xfrm>
            <a:off x="838200" y="1615313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000"/>
              <a:buFont typeface="Arial"/>
              <a:buChar char="●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Approximately ½ of faculty addressed AI in courses</a:t>
            </a:r>
            <a:endParaRPr/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000"/>
              <a:buFont typeface="Arial"/>
              <a:buChar char="●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75% not used with classes</a:t>
            </a:r>
            <a:endParaRPr/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000"/>
              <a:buFont typeface="Arial"/>
              <a:buChar char="●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25 % experimented with tools (mixed results)</a:t>
            </a:r>
            <a:br>
              <a:rPr lang="en-US" sz="2400">
                <a:latin typeface="Arial"/>
                <a:ea typeface="Arial"/>
                <a:cs typeface="Arial"/>
                <a:sym typeface="Arial"/>
              </a:rPr>
            </a:br>
            <a:br>
              <a:rPr lang="en-US" sz="2400">
                <a:latin typeface="Arial"/>
                <a:ea typeface="Arial"/>
                <a:cs typeface="Arial"/>
                <a:sym typeface="Arial"/>
              </a:rPr>
            </a:b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000"/>
              <a:buFont typeface="Arial"/>
              <a:buChar char="●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Open ended comments</a:t>
            </a:r>
            <a:endParaRPr/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000"/>
              <a:buFont typeface="Arial"/>
              <a:buChar char="○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Faculty don’t know much about generative AI</a:t>
            </a:r>
            <a:endParaRPr/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000"/>
              <a:buFont typeface="Arial"/>
              <a:buChar char="○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Faculty need training</a:t>
            </a:r>
            <a:endParaRPr/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000"/>
              <a:buFont typeface="Arial"/>
              <a:buChar char="○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Need guidance from university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717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</a:pPr>
            <a:r>
              <a:rPr lang="en-US" sz="4000"/>
              <a:t>Key Findings:  Library Collaboration</a:t>
            </a:r>
            <a:endParaRPr/>
          </a:p>
        </p:txBody>
      </p:sp>
      <p:sp>
        <p:nvSpPr>
          <p:cNvPr id="174" name="Google Shape;174;p8"/>
          <p:cNvSpPr txBox="1">
            <a:spLocks noGrp="1"/>
          </p:cNvSpPr>
          <p:nvPr>
            <p:ph type="body" idx="1"/>
          </p:nvPr>
        </p:nvSpPr>
        <p:spPr>
          <a:xfrm>
            <a:off x="710184" y="1555037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000"/>
              <a:buFont typeface="Arial"/>
              <a:buChar char="●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Past collaboration</a:t>
            </a:r>
            <a:endParaRPr/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000"/>
              <a:buFont typeface="Arial"/>
              <a:buChar char="○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60% No</a:t>
            </a:r>
            <a:endParaRPr/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000"/>
              <a:buFont typeface="Arial"/>
              <a:buChar char="○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40% yes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000"/>
              <a:buFont typeface="Arial"/>
              <a:buChar char="●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Means of past collaboration</a:t>
            </a:r>
            <a:endParaRPr/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000"/>
              <a:buFont typeface="Arial"/>
              <a:buChar char="○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Library Instruction</a:t>
            </a:r>
            <a:endParaRPr/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000"/>
              <a:buFont typeface="Arial"/>
              <a:buChar char="○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Referred students to librarian </a:t>
            </a:r>
            <a:endParaRPr/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000"/>
              <a:buFont typeface="Arial"/>
              <a:buChar char="○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Referred students to research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guide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717"/>
              </a:buClr>
              <a:buSzPts val="2800"/>
              <a:buNone/>
            </a:pPr>
            <a:endParaRPr/>
          </a:p>
        </p:txBody>
      </p:sp>
      <p:sp>
        <p:nvSpPr>
          <p:cNvPr id="175" name="Google Shape;175;p8"/>
          <p:cNvSpPr txBox="1">
            <a:spLocks noGrp="1"/>
          </p:cNvSpPr>
          <p:nvPr>
            <p:ph type="body" idx="2"/>
          </p:nvPr>
        </p:nvSpPr>
        <p:spPr>
          <a:xfrm>
            <a:off x="6556248" y="2141537"/>
            <a:ext cx="492556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400"/>
              <a:buChar char="•"/>
            </a:pPr>
            <a:r>
              <a:rPr lang="en-US" sz="2400"/>
              <a:t>AI Collaboration (Preferences)</a:t>
            </a:r>
            <a:br>
              <a:rPr lang="en-US" sz="2400"/>
            </a:br>
            <a:r>
              <a:rPr lang="en-US" sz="2400"/>
              <a:t> </a:t>
            </a:r>
            <a:endParaRPr/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000"/>
              <a:buFont typeface="Arial"/>
              <a:buChar char="○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Online Tutorial</a:t>
            </a:r>
            <a:endParaRPr/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000"/>
              <a:buFont typeface="Arial"/>
              <a:buChar char="○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Library Instruction/Guest Lecture</a:t>
            </a:r>
            <a:endParaRPr/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000"/>
              <a:buFont typeface="Arial"/>
              <a:buChar char="○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Research Consultation with students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717"/>
              </a:buClr>
              <a:buSzPts val="2400"/>
              <a:buNone/>
            </a:pPr>
            <a:endParaRPr sz="2400"/>
          </a:p>
        </p:txBody>
      </p:sp>
      <p:cxnSp>
        <p:nvCxnSpPr>
          <p:cNvPr id="176" name="Google Shape;176;p8"/>
          <p:cNvCxnSpPr/>
          <p:nvPr/>
        </p:nvCxnSpPr>
        <p:spPr>
          <a:xfrm>
            <a:off x="6102096" y="1613440"/>
            <a:ext cx="0" cy="363112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Actions Taken</a:t>
            </a:r>
            <a:endParaRPr/>
          </a:p>
        </p:txBody>
      </p:sp>
      <p:sp>
        <p:nvSpPr>
          <p:cNvPr id="182" name="Google Shape;182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800"/>
              <a:buChar char="•"/>
            </a:pPr>
            <a:r>
              <a:rPr lang="en-US"/>
              <a:t>Created multiple lesson plans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717"/>
              </a:buClr>
              <a:buSzPts val="2800"/>
              <a:buChar char="•"/>
            </a:pPr>
            <a:r>
              <a:rPr lang="en-US"/>
              <a:t>Integrated into instruction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717"/>
              </a:buClr>
              <a:buSzPts val="2800"/>
              <a:buChar char="•"/>
            </a:pPr>
            <a:r>
              <a:rPr lang="en-US"/>
              <a:t>Created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online tutorial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717"/>
              </a:buClr>
              <a:buSzPts val="2800"/>
              <a:buChar char="•"/>
            </a:pPr>
            <a:r>
              <a:rPr lang="en-US"/>
              <a:t>Experimented with AI tools</a:t>
            </a:r>
            <a:endParaRPr/>
          </a:p>
        </p:txBody>
      </p:sp>
      <p:pic>
        <p:nvPicPr>
          <p:cNvPr id="183" name="Google Shape;183;p9" descr="Person walking up a stairs"/>
          <p:cNvPicPr preferRelativeResize="0"/>
          <p:nvPr/>
        </p:nvPicPr>
        <p:blipFill rotWithShape="1">
          <a:blip r:embed="rId4">
            <a:alphaModFix/>
          </a:blip>
          <a:srcRect l="20005" r="507" b="-1"/>
          <a:stretch/>
        </p:blipFill>
        <p:spPr>
          <a:xfrm>
            <a:off x="6988628" y="1220313"/>
            <a:ext cx="4635759" cy="3892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U Brand Colors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582A8A"/>
      </a:accent1>
      <a:accent2>
        <a:srgbClr val="E9AB23"/>
      </a:accent2>
      <a:accent3>
        <a:srgbClr val="FFD36C"/>
      </a:accent3>
      <a:accent4>
        <a:srgbClr val="41145F"/>
      </a:accent4>
      <a:accent5>
        <a:srgbClr val="9387BE"/>
      </a:accent5>
      <a:accent6>
        <a:srgbClr val="B19ECC"/>
      </a:accent6>
      <a:hlink>
        <a:srgbClr val="467886"/>
      </a:hlink>
      <a:folHlink>
        <a:srgbClr val="77208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CD3E636104B648B9A60BD556CAB398" ma:contentTypeVersion="17" ma:contentTypeDescription="Create a new document." ma:contentTypeScope="" ma:versionID="a3f54b39091025d7d1fcd055d5c6a6ce">
  <xsd:schema xmlns:xsd="http://www.w3.org/2001/XMLSchema" xmlns:xs="http://www.w3.org/2001/XMLSchema" xmlns:p="http://schemas.microsoft.com/office/2006/metadata/properties" xmlns:ns2="ce370095-ceba-44eb-9c84-9666b9de9abe" xmlns:ns3="b39cd3c0-422e-4844-ad57-aca2e2532059" targetNamespace="http://schemas.microsoft.com/office/2006/metadata/properties" ma:root="true" ma:fieldsID="f9e2bc1a74e823c1ddf6876d94056bd1" ns2:_="" ns3:_="">
    <xsd:import namespace="ce370095-ceba-44eb-9c84-9666b9de9abe"/>
    <xsd:import namespace="b39cd3c0-422e-4844-ad57-aca2e25320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370095-ceba-44eb-9c84-9666b9de9a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a0cd38b-47d1-479b-a863-216ca283e7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9cd3c0-422e-4844-ad57-aca2e253205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23707482-1e73-4a28-9949-42c5b34edf09}" ma:internalName="TaxCatchAll" ma:showField="CatchAllData" ma:web="b39cd3c0-422e-4844-ad57-aca2e25320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e370095-ceba-44eb-9c84-9666b9de9abe">
      <Terms xmlns="http://schemas.microsoft.com/office/infopath/2007/PartnerControls"/>
    </lcf76f155ced4ddcb4097134ff3c332f>
    <TaxCatchAll xmlns="b39cd3c0-422e-4844-ad57-aca2e2532059" xsi:nil="true"/>
  </documentManagement>
</p:properties>
</file>

<file path=customXml/itemProps1.xml><?xml version="1.0" encoding="utf-8"?>
<ds:datastoreItem xmlns:ds="http://schemas.openxmlformats.org/officeDocument/2006/customXml" ds:itemID="{C2336742-321B-446F-8FC1-D1796F43242F}"/>
</file>

<file path=customXml/itemProps2.xml><?xml version="1.0" encoding="utf-8"?>
<ds:datastoreItem xmlns:ds="http://schemas.openxmlformats.org/officeDocument/2006/customXml" ds:itemID="{6C2F1520-962F-47D0-B005-09EFD45317E3}"/>
</file>

<file path=customXml/itemProps3.xml><?xml version="1.0" encoding="utf-8"?>
<ds:datastoreItem xmlns:ds="http://schemas.openxmlformats.org/officeDocument/2006/customXml" ds:itemID="{01AFAFA9-6C43-45C3-B16E-61BFC9554CD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1383</Words>
  <Application>Microsoft Office PowerPoint</Application>
  <PresentationFormat>Widescreen</PresentationFormat>
  <Paragraphs>186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Montserrat Medium</vt:lpstr>
      <vt:lpstr>Calibri</vt:lpstr>
      <vt:lpstr>Montserrat SemiBold</vt:lpstr>
      <vt:lpstr>Arial</vt:lpstr>
      <vt:lpstr>Office Theme</vt:lpstr>
      <vt:lpstr>Generative AI on Campus: </vt:lpstr>
      <vt:lpstr>Faculty Survey</vt:lpstr>
      <vt:lpstr>AI Literacy Defined</vt:lpstr>
      <vt:lpstr>Characteristics of AI Literacy</vt:lpstr>
      <vt:lpstr>Methodology</vt:lpstr>
      <vt:lpstr>Key Findings:  Student AI Literacy Skills</vt:lpstr>
      <vt:lpstr>Key Findings: Faculty Use of AI in Courses</vt:lpstr>
      <vt:lpstr>Key Findings:  Library Collaboration</vt:lpstr>
      <vt:lpstr>Actions Taken</vt:lpstr>
      <vt:lpstr>Lessons Learned: Faculty Survey</vt:lpstr>
      <vt:lpstr>PowerPoint Presentation</vt:lpstr>
      <vt:lpstr>Methodology</vt:lpstr>
      <vt:lpstr>Getting the word out!</vt:lpstr>
      <vt:lpstr>Response Rate</vt:lpstr>
      <vt:lpstr>Response Choices</vt:lpstr>
      <vt:lpstr>Key Findings: </vt:lpstr>
      <vt:lpstr>In Their Own Words </vt:lpstr>
      <vt:lpstr>Possible Stigma Attached to AI</vt:lpstr>
      <vt:lpstr>Generalizations</vt:lpstr>
      <vt:lpstr>Next Steps…</vt:lpstr>
      <vt:lpstr>Looking at both surveys-</vt:lpstr>
      <vt:lpstr>Looking at both surveys-</vt:lpstr>
      <vt:lpstr>Our Response</vt:lpstr>
      <vt:lpstr>Relevance to Library Employees</vt:lpstr>
      <vt:lpstr>Questions?</vt:lpstr>
      <vt:lpstr>Questions for You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Litwin, Michael</dc:creator>
  <cp:lastModifiedBy>Whitehurst, Angela Paige</cp:lastModifiedBy>
  <cp:revision>1</cp:revision>
  <dcterms:created xsi:type="dcterms:W3CDTF">2025-04-11T14:04:44Z</dcterms:created>
  <dcterms:modified xsi:type="dcterms:W3CDTF">2025-05-15T14:30:26Z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0x01010064CD3E636104B648B9A60BD556CAB398</vt:lpwstr>
  </property>
</Properties>
</file>