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Squada One" charset="1" panose="02000000000000000000"/>
      <p:regular r:id="rId21"/>
    </p:embeddedFont>
    <p:embeddedFont>
      <p:font typeface="Montserrat" charset="1" panose="00000500000000000000"/>
      <p:regular r:id="rId22"/>
    </p:embeddedFont>
    <p:embeddedFont>
      <p:font typeface="Montserrat Bold" charset="1" panose="00000800000000000000"/>
      <p:regular r:id="rId23"/>
    </p:embeddedFont>
    <p:embeddedFont>
      <p:font typeface="Noto Sans" charset="1" panose="020B0502040504020204"/>
      <p:regular r:id="rId24"/>
    </p:embeddedFont>
    <p:embeddedFont>
      <p:font typeface="Arimo" charset="1" panose="020B0604020202020204"/>
      <p:regular r:id="rId25"/>
    </p:embeddedFont>
    <p:embeddedFont>
      <p:font typeface="Montserrat Semi-Bold" charset="1" panose="000007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2.png" Type="http://schemas.openxmlformats.org/officeDocument/2006/relationships/image"/><Relationship Id="rId6" Target="../media/image13.png" Type="http://schemas.openxmlformats.org/officeDocument/2006/relationships/image"/><Relationship Id="rId7" Target="../media/image14.png" Type="http://schemas.openxmlformats.org/officeDocument/2006/relationships/image"/><Relationship Id="rId8" Target="../media/image15.pn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17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23.png" Type="http://schemas.openxmlformats.org/officeDocument/2006/relationships/image"/><Relationship Id="rId8" Target="../media/image24.png" Type="http://schemas.openxmlformats.org/officeDocument/2006/relationships/image"/><Relationship Id="rId9" Target="../media/image2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6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1F70">
                <a:alpha val="100000"/>
              </a:srgbClr>
            </a:gs>
            <a:gs pos="100000">
              <a:srgbClr val="6300F1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69102" y="8561319"/>
            <a:ext cx="8979847" cy="1725681"/>
            <a:chOff x="0" y="0"/>
            <a:chExt cx="3172148" cy="6096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72147" cy="609600"/>
            </a:xfrm>
            <a:custGeom>
              <a:avLst/>
              <a:gdLst/>
              <a:ahLst/>
              <a:cxnLst/>
              <a:rect r="r" b="b" t="t" l="l"/>
              <a:pathLst>
                <a:path h="609600" w="3172147">
                  <a:moveTo>
                    <a:pt x="2968947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3172147" y="609600"/>
                  </a:lnTo>
                  <a:lnTo>
                    <a:pt x="2968947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2968948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722678" y="0"/>
            <a:ext cx="11329012" cy="9855392"/>
            <a:chOff x="0" y="0"/>
            <a:chExt cx="700750" cy="6096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00750" cy="609600"/>
            </a:xfrm>
            <a:custGeom>
              <a:avLst/>
              <a:gdLst/>
              <a:ahLst/>
              <a:cxnLst/>
              <a:rect r="r" b="b" t="t" l="l"/>
              <a:pathLst>
                <a:path h="609600" w="700750">
                  <a:moveTo>
                    <a:pt x="49755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700750" y="609600"/>
                  </a:lnTo>
                  <a:lnTo>
                    <a:pt x="497550" y="0"/>
                  </a:lnTo>
                  <a:close/>
                </a:path>
              </a:pathLst>
            </a:custGeom>
            <a:blipFill>
              <a:blip r:embed="rId2"/>
              <a:stretch>
                <a:fillRect l="0" t="-7476" r="0" b="-7476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259300" y="0"/>
            <a:ext cx="3559545" cy="5339318"/>
            <a:chOff x="0" y="0"/>
            <a:chExt cx="406400" cy="6096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40640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0" y="9847906"/>
            <a:ext cx="18288000" cy="439094"/>
            <a:chOff x="0" y="0"/>
            <a:chExt cx="767166" cy="184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67166" cy="18420"/>
            </a:xfrm>
            <a:custGeom>
              <a:avLst/>
              <a:gdLst/>
              <a:ahLst/>
              <a:cxnLst/>
              <a:rect r="r" b="b" t="t" l="l"/>
              <a:pathLst>
                <a:path h="18420" w="767166">
                  <a:moveTo>
                    <a:pt x="0" y="0"/>
                  </a:moveTo>
                  <a:lnTo>
                    <a:pt x="767166" y="0"/>
                  </a:lnTo>
                  <a:lnTo>
                    <a:pt x="767166" y="18420"/>
                  </a:lnTo>
                  <a:lnTo>
                    <a:pt x="0" y="1842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767166" cy="565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8885711" y="8127944"/>
            <a:ext cx="1849067" cy="866750"/>
          </a:xfrm>
          <a:custGeom>
            <a:avLst/>
            <a:gdLst/>
            <a:ahLst/>
            <a:cxnLst/>
            <a:rect r="r" b="b" t="t" l="l"/>
            <a:pathLst>
              <a:path h="866750" w="1849067">
                <a:moveTo>
                  <a:pt x="0" y="0"/>
                </a:moveTo>
                <a:lnTo>
                  <a:pt x="1849066" y="0"/>
                </a:lnTo>
                <a:lnTo>
                  <a:pt x="1849066" y="866750"/>
                </a:lnTo>
                <a:lnTo>
                  <a:pt x="0" y="866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905652" y="1092493"/>
            <a:ext cx="8522361" cy="10782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20"/>
              </a:lnSpc>
              <a:spcBef>
                <a:spcPct val="0"/>
              </a:spcBef>
            </a:pPr>
            <a:r>
              <a:rPr lang="en-US" sz="63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AI INTEGRATION IN LIBRARIES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05652" y="2289699"/>
            <a:ext cx="8522361" cy="17565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59"/>
              </a:lnSpc>
            </a:pPr>
            <a:r>
              <a:rPr lang="en-US" sz="4700">
                <a:solidFill>
                  <a:srgbClr val="FFCF00"/>
                </a:solidFill>
                <a:latin typeface="Squada One"/>
                <a:ea typeface="Squada One"/>
                <a:cs typeface="Squada One"/>
                <a:sym typeface="Squada One"/>
              </a:rPr>
              <a:t>LEVERAGING GENERATIVE AI FOR RESEARCH, OUTREACH, AND DIGITAL FLUENCY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05652" y="4459489"/>
            <a:ext cx="7536620" cy="3052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53"/>
              </a:lnSpc>
            </a:pPr>
            <a:r>
              <a:rPr lang="en-US" sz="246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Libraries are evolving into digital knowledge gateways. AI tools like ChatGPT, Gemini, and Claude enhance library services.</a:t>
            </a:r>
          </a:p>
          <a:p>
            <a:pPr algn="l">
              <a:lnSpc>
                <a:spcPts val="3453"/>
              </a:lnSpc>
            </a:pPr>
          </a:p>
          <a:p>
            <a:pPr algn="l">
              <a:lnSpc>
                <a:spcPts val="3453"/>
              </a:lnSpc>
              <a:spcBef>
                <a:spcPct val="0"/>
              </a:spcBef>
            </a:pPr>
            <a:r>
              <a:rPr lang="en-US" sz="246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Today we'll explore how generative AI supports research, outreach, and digital fluency in modern libraries.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9159435"/>
            <a:ext cx="5746328" cy="472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892"/>
              </a:lnSpc>
              <a:spcBef>
                <a:spcPct val="0"/>
              </a:spcBef>
            </a:pPr>
            <a:r>
              <a:rPr lang="en-US" b="true" sz="2780">
                <a:solidFill>
                  <a:srgbClr val="051E7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Presented by Donte’ Perry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1F70">
                <a:alpha val="100000"/>
              </a:srgbClr>
            </a:gs>
            <a:gs pos="100000">
              <a:srgbClr val="6300F1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3001494"/>
            <a:chOff x="0" y="0"/>
            <a:chExt cx="2833290" cy="4650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3290" cy="465010"/>
            </a:xfrm>
            <a:custGeom>
              <a:avLst/>
              <a:gdLst/>
              <a:ahLst/>
              <a:cxnLst/>
              <a:rect r="r" b="b" t="t" l="l"/>
              <a:pathLst>
                <a:path h="465010" w="2833290">
                  <a:moveTo>
                    <a:pt x="0" y="0"/>
                  </a:moveTo>
                  <a:lnTo>
                    <a:pt x="2833290" y="0"/>
                  </a:lnTo>
                  <a:lnTo>
                    <a:pt x="2833290" y="465010"/>
                  </a:lnTo>
                  <a:lnTo>
                    <a:pt x="0" y="465010"/>
                  </a:lnTo>
                  <a:close/>
                </a:path>
              </a:pathLst>
            </a:custGeom>
            <a:blipFill>
              <a:blip r:embed="rId2"/>
              <a:stretch>
                <a:fillRect l="0" t="-184325" r="0" b="-184325"/>
              </a:stretch>
            </a:blipFill>
          </p:spPr>
        </p:sp>
      </p:grpSp>
      <p:sp>
        <p:nvSpPr>
          <p:cNvPr name="AutoShape 4" id="4"/>
          <p:cNvSpPr/>
          <p:nvPr/>
        </p:nvSpPr>
        <p:spPr>
          <a:xfrm flipV="true">
            <a:off x="1150347" y="6428325"/>
            <a:ext cx="3447240" cy="76547"/>
          </a:xfrm>
          <a:prstGeom prst="line">
            <a:avLst/>
          </a:prstGeom>
          <a:ln cap="flat" w="38100">
            <a:solidFill>
              <a:srgbClr val="FFC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flipV="true">
            <a:off x="6831007" y="6428325"/>
            <a:ext cx="3889081" cy="76547"/>
          </a:xfrm>
          <a:prstGeom prst="line">
            <a:avLst/>
          </a:prstGeom>
          <a:ln cap="flat" w="38100">
            <a:solidFill>
              <a:srgbClr val="FFC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945320" y="6265085"/>
            <a:ext cx="410055" cy="410055"/>
          </a:xfrm>
          <a:custGeom>
            <a:avLst/>
            <a:gdLst/>
            <a:ahLst/>
            <a:cxnLst/>
            <a:rect r="r" b="b" t="t" l="l"/>
            <a:pathLst>
              <a:path h="410055" w="410055">
                <a:moveTo>
                  <a:pt x="0" y="0"/>
                </a:moveTo>
                <a:lnTo>
                  <a:pt x="410055" y="0"/>
                </a:lnTo>
                <a:lnTo>
                  <a:pt x="410055" y="410055"/>
                </a:lnTo>
                <a:lnTo>
                  <a:pt x="0" y="410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625980" y="6265085"/>
            <a:ext cx="410055" cy="410055"/>
          </a:xfrm>
          <a:custGeom>
            <a:avLst/>
            <a:gdLst/>
            <a:ahLst/>
            <a:cxnLst/>
            <a:rect r="r" b="b" t="t" l="l"/>
            <a:pathLst>
              <a:path h="410055" w="410055">
                <a:moveTo>
                  <a:pt x="0" y="0"/>
                </a:moveTo>
                <a:lnTo>
                  <a:pt x="410055" y="0"/>
                </a:lnTo>
                <a:lnTo>
                  <a:pt x="410055" y="410055"/>
                </a:lnTo>
                <a:lnTo>
                  <a:pt x="0" y="410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8" id="8"/>
          <p:cNvSpPr/>
          <p:nvPr/>
        </p:nvSpPr>
        <p:spPr>
          <a:xfrm>
            <a:off x="12511668" y="6504871"/>
            <a:ext cx="4288987" cy="0"/>
          </a:xfrm>
          <a:prstGeom prst="line">
            <a:avLst/>
          </a:prstGeom>
          <a:ln cap="flat" w="38100">
            <a:solidFill>
              <a:srgbClr val="FFC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2306640" y="6265085"/>
            <a:ext cx="410055" cy="410055"/>
          </a:xfrm>
          <a:custGeom>
            <a:avLst/>
            <a:gdLst/>
            <a:ahLst/>
            <a:cxnLst/>
            <a:rect r="r" b="b" t="t" l="l"/>
            <a:pathLst>
              <a:path h="410055" w="410055">
                <a:moveTo>
                  <a:pt x="0" y="0"/>
                </a:moveTo>
                <a:lnTo>
                  <a:pt x="410055" y="0"/>
                </a:lnTo>
                <a:lnTo>
                  <a:pt x="410055" y="410055"/>
                </a:lnTo>
                <a:lnTo>
                  <a:pt x="0" y="410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0" y="9847906"/>
            <a:ext cx="18288000" cy="439094"/>
            <a:chOff x="0" y="0"/>
            <a:chExt cx="767166" cy="184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67166" cy="18420"/>
            </a:xfrm>
            <a:custGeom>
              <a:avLst/>
              <a:gdLst/>
              <a:ahLst/>
              <a:cxnLst/>
              <a:rect r="r" b="b" t="t" l="l"/>
              <a:pathLst>
                <a:path h="18420" w="767166">
                  <a:moveTo>
                    <a:pt x="0" y="0"/>
                  </a:moveTo>
                  <a:lnTo>
                    <a:pt x="767166" y="0"/>
                  </a:lnTo>
                  <a:lnTo>
                    <a:pt x="767166" y="18420"/>
                  </a:lnTo>
                  <a:lnTo>
                    <a:pt x="0" y="1842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767166" cy="565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657989" y="4198185"/>
            <a:ext cx="1849067" cy="866750"/>
          </a:xfrm>
          <a:custGeom>
            <a:avLst/>
            <a:gdLst/>
            <a:ahLst/>
            <a:cxnLst/>
            <a:rect r="r" b="b" t="t" l="l"/>
            <a:pathLst>
              <a:path h="866750" w="1849067">
                <a:moveTo>
                  <a:pt x="0" y="0"/>
                </a:moveTo>
                <a:lnTo>
                  <a:pt x="1849067" y="0"/>
                </a:lnTo>
                <a:lnTo>
                  <a:pt x="1849067" y="866750"/>
                </a:lnTo>
                <a:lnTo>
                  <a:pt x="0" y="8667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4780944" y="4198185"/>
            <a:ext cx="1849067" cy="866750"/>
          </a:xfrm>
          <a:custGeom>
            <a:avLst/>
            <a:gdLst/>
            <a:ahLst/>
            <a:cxnLst/>
            <a:rect r="r" b="b" t="t" l="l"/>
            <a:pathLst>
              <a:path h="866750" w="1849067">
                <a:moveTo>
                  <a:pt x="1849067" y="0"/>
                </a:moveTo>
                <a:lnTo>
                  <a:pt x="0" y="0"/>
                </a:lnTo>
                <a:lnTo>
                  <a:pt x="0" y="866750"/>
                </a:lnTo>
                <a:lnTo>
                  <a:pt x="1849067" y="866750"/>
                </a:lnTo>
                <a:lnTo>
                  <a:pt x="184906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4211683" y="3339553"/>
            <a:ext cx="9864633" cy="1483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96"/>
              </a:lnSpc>
              <a:spcBef>
                <a:spcPct val="0"/>
              </a:spcBef>
            </a:pPr>
            <a:r>
              <a:rPr lang="en-US" sz="8712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U.S. COPYRIGHT OFFICE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211683" y="4248433"/>
            <a:ext cx="9864633" cy="1483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96"/>
              </a:lnSpc>
              <a:spcBef>
                <a:spcPct val="0"/>
              </a:spcBef>
            </a:pPr>
            <a:r>
              <a:rPr lang="en-US" sz="8712">
                <a:solidFill>
                  <a:srgbClr val="FFCF00"/>
                </a:solidFill>
                <a:latin typeface="Squada One"/>
                <a:ea typeface="Squada One"/>
                <a:cs typeface="Squada One"/>
                <a:sym typeface="Squada One"/>
              </a:rPr>
              <a:t>POLICY ON AI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75222" y="7039239"/>
            <a:ext cx="3864113" cy="102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1"/>
              </a:lnSpc>
              <a:spcBef>
                <a:spcPct val="0"/>
              </a:spcBef>
            </a:pPr>
            <a:r>
              <a:rPr lang="en-US" sz="195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Works generated solely by AI are not eligible for copyright protection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255882" y="7039239"/>
            <a:ext cx="3864113" cy="102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1"/>
              </a:lnSpc>
              <a:spcBef>
                <a:spcPct val="0"/>
              </a:spcBef>
            </a:pPr>
            <a:r>
              <a:rPr lang="en-US" sz="195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Human creators must significantly contribute for copyright eligibility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575222" y="6217460"/>
            <a:ext cx="4222083" cy="374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05"/>
              </a:lnSpc>
              <a:spcBef>
                <a:spcPct val="0"/>
              </a:spcBef>
            </a:pPr>
            <a:r>
              <a:rPr lang="en-US" b="true" sz="2146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AI-ONLY CONTENT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255882" y="6217460"/>
            <a:ext cx="3864113" cy="374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05"/>
              </a:lnSpc>
              <a:spcBef>
                <a:spcPct val="0"/>
              </a:spcBef>
            </a:pPr>
            <a:r>
              <a:rPr lang="en-US" b="true" sz="2146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HUMAN AUTHORSHIP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938370" y="7039239"/>
            <a:ext cx="3864113" cy="102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1"/>
              </a:lnSpc>
              <a:spcBef>
                <a:spcPct val="0"/>
              </a:spcBef>
            </a:pPr>
            <a:r>
              <a:rPr lang="en-US" sz="195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Cite AI-generated content even when copyright doesn't apply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934210" y="6294007"/>
            <a:ext cx="3693469" cy="374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05"/>
              </a:lnSpc>
              <a:spcBef>
                <a:spcPct val="0"/>
              </a:spcBef>
            </a:pPr>
            <a:r>
              <a:rPr lang="en-US" b="true" sz="2146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CITATION REQUIREMENT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030953" y="9210675"/>
            <a:ext cx="7228347" cy="340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1"/>
              </a:lnSpc>
              <a:spcBef>
                <a:spcPct val="0"/>
              </a:spcBef>
            </a:pPr>
            <a:r>
              <a:rPr lang="en-US" sz="195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Refer to official guidance: https://www.copyright.gov/ai/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1F70">
                <a:alpha val="100000"/>
              </a:srgbClr>
            </a:gs>
            <a:gs pos="100000">
              <a:srgbClr val="6300F1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102047" y="1057275"/>
            <a:ext cx="8083907" cy="1483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96"/>
              </a:lnSpc>
              <a:spcBef>
                <a:spcPct val="0"/>
              </a:spcBef>
            </a:pPr>
            <a:r>
              <a:rPr lang="en-US" sz="8712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AI TOOL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5102047" y="1966155"/>
            <a:ext cx="8083907" cy="1483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96"/>
              </a:lnSpc>
              <a:spcBef>
                <a:spcPct val="0"/>
              </a:spcBef>
            </a:pPr>
            <a:r>
              <a:rPr lang="en-US" sz="8712">
                <a:solidFill>
                  <a:srgbClr val="FFCF00"/>
                </a:solidFill>
                <a:latin typeface="Squada One"/>
                <a:ea typeface="Squada One"/>
                <a:cs typeface="Squada One"/>
                <a:sym typeface="Squada One"/>
              </a:rPr>
              <a:t>COMPARISON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0" y="9847906"/>
            <a:ext cx="18288000" cy="439094"/>
            <a:chOff x="0" y="0"/>
            <a:chExt cx="767166" cy="1842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67166" cy="18420"/>
            </a:xfrm>
            <a:custGeom>
              <a:avLst/>
              <a:gdLst/>
              <a:ahLst/>
              <a:cxnLst/>
              <a:rect r="r" b="b" t="t" l="l"/>
              <a:pathLst>
                <a:path h="18420" w="767166">
                  <a:moveTo>
                    <a:pt x="0" y="0"/>
                  </a:moveTo>
                  <a:lnTo>
                    <a:pt x="767166" y="0"/>
                  </a:lnTo>
                  <a:lnTo>
                    <a:pt x="767166" y="18420"/>
                  </a:lnTo>
                  <a:lnTo>
                    <a:pt x="0" y="1842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767166" cy="565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1711549" y="0"/>
            <a:ext cx="3283477" cy="4925215"/>
            <a:chOff x="0" y="0"/>
            <a:chExt cx="406400" cy="6096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6716072" y="0"/>
            <a:ext cx="3283477" cy="4925215"/>
            <a:chOff x="0" y="0"/>
            <a:chExt cx="406400" cy="6096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40640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328769" y="-3896515"/>
            <a:ext cx="3283477" cy="4925215"/>
            <a:chOff x="0" y="0"/>
            <a:chExt cx="406400" cy="6096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4675754" y="-4087681"/>
            <a:ext cx="3283477" cy="4925215"/>
            <a:chOff x="0" y="0"/>
            <a:chExt cx="406400" cy="6096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40640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2292833" y="1879863"/>
            <a:ext cx="1849067" cy="866750"/>
          </a:xfrm>
          <a:custGeom>
            <a:avLst/>
            <a:gdLst/>
            <a:ahLst/>
            <a:cxnLst/>
            <a:rect r="r" b="b" t="t" l="l"/>
            <a:pathLst>
              <a:path h="866750" w="1849067">
                <a:moveTo>
                  <a:pt x="0" y="0"/>
                </a:moveTo>
                <a:lnTo>
                  <a:pt x="1849067" y="0"/>
                </a:lnTo>
                <a:lnTo>
                  <a:pt x="1849067" y="866750"/>
                </a:lnTo>
                <a:lnTo>
                  <a:pt x="0" y="866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0">
            <a:off x="14146100" y="1879863"/>
            <a:ext cx="1849067" cy="866750"/>
          </a:xfrm>
          <a:custGeom>
            <a:avLst/>
            <a:gdLst/>
            <a:ahLst/>
            <a:cxnLst/>
            <a:rect r="r" b="b" t="t" l="l"/>
            <a:pathLst>
              <a:path h="866750" w="1849067">
                <a:moveTo>
                  <a:pt x="1849067" y="0"/>
                </a:moveTo>
                <a:lnTo>
                  <a:pt x="0" y="0"/>
                </a:lnTo>
                <a:lnTo>
                  <a:pt x="0" y="866750"/>
                </a:lnTo>
                <a:lnTo>
                  <a:pt x="1849067" y="866750"/>
                </a:lnTo>
                <a:lnTo>
                  <a:pt x="184906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255973" y="4012661"/>
            <a:ext cx="16180840" cy="4694635"/>
            <a:chOff x="0" y="0"/>
            <a:chExt cx="21574454" cy="625951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1574533" cy="6259449"/>
            </a:xfrm>
            <a:custGeom>
              <a:avLst/>
              <a:gdLst/>
              <a:ahLst/>
              <a:cxnLst/>
              <a:rect r="r" b="b" t="t" l="l"/>
              <a:pathLst>
                <a:path h="6259449" w="21574533">
                  <a:moveTo>
                    <a:pt x="0" y="55880"/>
                  </a:moveTo>
                  <a:cubicBezTo>
                    <a:pt x="0" y="25019"/>
                    <a:pt x="24439" y="0"/>
                    <a:pt x="54709" y="0"/>
                  </a:cubicBezTo>
                  <a:lnTo>
                    <a:pt x="21519823" y="0"/>
                  </a:lnTo>
                  <a:lnTo>
                    <a:pt x="21519823" y="6350"/>
                  </a:lnTo>
                  <a:lnTo>
                    <a:pt x="21519823" y="0"/>
                  </a:lnTo>
                  <a:cubicBezTo>
                    <a:pt x="21549968" y="0"/>
                    <a:pt x="21574533" y="25019"/>
                    <a:pt x="21574533" y="55880"/>
                  </a:cubicBezTo>
                  <a:lnTo>
                    <a:pt x="21568328" y="55880"/>
                  </a:lnTo>
                  <a:lnTo>
                    <a:pt x="21574533" y="55880"/>
                  </a:lnTo>
                  <a:lnTo>
                    <a:pt x="21574533" y="6203569"/>
                  </a:lnTo>
                  <a:lnTo>
                    <a:pt x="21568328" y="6203569"/>
                  </a:lnTo>
                  <a:lnTo>
                    <a:pt x="21574533" y="6203569"/>
                  </a:lnTo>
                  <a:cubicBezTo>
                    <a:pt x="21574533" y="6234430"/>
                    <a:pt x="21550092" y="6259449"/>
                    <a:pt x="21519823" y="6259449"/>
                  </a:cubicBezTo>
                  <a:lnTo>
                    <a:pt x="21519823" y="6253099"/>
                  </a:lnTo>
                  <a:lnTo>
                    <a:pt x="21519823" y="6259449"/>
                  </a:lnTo>
                  <a:lnTo>
                    <a:pt x="54709" y="6259449"/>
                  </a:lnTo>
                  <a:lnTo>
                    <a:pt x="54709" y="6253099"/>
                  </a:lnTo>
                  <a:lnTo>
                    <a:pt x="54709" y="6259449"/>
                  </a:lnTo>
                  <a:cubicBezTo>
                    <a:pt x="24563" y="6259449"/>
                    <a:pt x="0" y="6234430"/>
                    <a:pt x="0" y="6203569"/>
                  </a:cubicBezTo>
                  <a:lnTo>
                    <a:pt x="0" y="55880"/>
                  </a:lnTo>
                  <a:lnTo>
                    <a:pt x="6203" y="55880"/>
                  </a:lnTo>
                  <a:lnTo>
                    <a:pt x="0" y="55880"/>
                  </a:lnTo>
                  <a:moveTo>
                    <a:pt x="12406" y="55880"/>
                  </a:moveTo>
                  <a:lnTo>
                    <a:pt x="12406" y="6203569"/>
                  </a:lnTo>
                  <a:lnTo>
                    <a:pt x="6203" y="6203569"/>
                  </a:lnTo>
                  <a:lnTo>
                    <a:pt x="12406" y="6203569"/>
                  </a:lnTo>
                  <a:cubicBezTo>
                    <a:pt x="12406" y="6227445"/>
                    <a:pt x="31262" y="6246749"/>
                    <a:pt x="54709" y="6246749"/>
                  </a:cubicBezTo>
                  <a:lnTo>
                    <a:pt x="21519823" y="6246749"/>
                  </a:lnTo>
                  <a:cubicBezTo>
                    <a:pt x="21543145" y="6246749"/>
                    <a:pt x="21562126" y="6227445"/>
                    <a:pt x="21562126" y="6203569"/>
                  </a:cubicBezTo>
                  <a:lnTo>
                    <a:pt x="21562126" y="55880"/>
                  </a:lnTo>
                  <a:cubicBezTo>
                    <a:pt x="21562126" y="32004"/>
                    <a:pt x="21543270" y="12700"/>
                    <a:pt x="21519823" y="12700"/>
                  </a:cubicBezTo>
                  <a:lnTo>
                    <a:pt x="54709" y="12700"/>
                  </a:lnTo>
                  <a:lnTo>
                    <a:pt x="54709" y="6350"/>
                  </a:lnTo>
                  <a:lnTo>
                    <a:pt x="54709" y="12700"/>
                  </a:lnTo>
                  <a:cubicBezTo>
                    <a:pt x="31262" y="12700"/>
                    <a:pt x="12406" y="32004"/>
                    <a:pt x="12406" y="55880"/>
                  </a:cubicBezTo>
                  <a:close/>
                </a:path>
              </a:pathLst>
            </a:custGeom>
            <a:solidFill>
              <a:srgbClr val="FFFFFF">
                <a:alpha val="5490"/>
              </a:srgbClr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255973" y="4026948"/>
            <a:ext cx="16152928" cy="4680347"/>
            <a:chOff x="0" y="0"/>
            <a:chExt cx="30756071" cy="891164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0756073" cy="8911641"/>
            </a:xfrm>
            <a:custGeom>
              <a:avLst/>
              <a:gdLst/>
              <a:ahLst/>
              <a:cxnLst/>
              <a:rect r="r" b="b" t="t" l="l"/>
              <a:pathLst>
                <a:path h="8911641" w="30756073">
                  <a:moveTo>
                    <a:pt x="0" y="0"/>
                  </a:moveTo>
                  <a:lnTo>
                    <a:pt x="30756073" y="0"/>
                  </a:lnTo>
                  <a:lnTo>
                    <a:pt x="30756073" y="8911641"/>
                  </a:lnTo>
                  <a:lnTo>
                    <a:pt x="0" y="8911641"/>
                  </a:lnTo>
                  <a:close/>
                </a:path>
              </a:pathLst>
            </a:custGeom>
            <a:solidFill>
              <a:srgbClr val="07070C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270260" y="4026948"/>
            <a:ext cx="16166553" cy="711696"/>
            <a:chOff x="0" y="0"/>
            <a:chExt cx="21555404" cy="948928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1555357" cy="948944"/>
            </a:xfrm>
            <a:custGeom>
              <a:avLst/>
              <a:gdLst/>
              <a:ahLst/>
              <a:cxnLst/>
              <a:rect r="r" b="b" t="t" l="l"/>
              <a:pathLst>
                <a:path h="948944" w="21555357">
                  <a:moveTo>
                    <a:pt x="0" y="0"/>
                  </a:moveTo>
                  <a:lnTo>
                    <a:pt x="21555357" y="0"/>
                  </a:lnTo>
                  <a:lnTo>
                    <a:pt x="21555357" y="948944"/>
                  </a:lnTo>
                  <a:lnTo>
                    <a:pt x="0" y="948944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518059" y="4184856"/>
            <a:ext cx="3634234" cy="395883"/>
            <a:chOff x="0" y="0"/>
            <a:chExt cx="4845645" cy="527843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4845645" cy="527843"/>
            </a:xfrm>
            <a:custGeom>
              <a:avLst/>
              <a:gdLst/>
              <a:ahLst/>
              <a:cxnLst/>
              <a:rect r="r" b="b" t="t" l="l"/>
              <a:pathLst>
                <a:path h="527843" w="4845645">
                  <a:moveTo>
                    <a:pt x="0" y="0"/>
                  </a:moveTo>
                  <a:lnTo>
                    <a:pt x="4845645" y="0"/>
                  </a:lnTo>
                  <a:lnTo>
                    <a:pt x="4845645" y="527843"/>
                  </a:lnTo>
                  <a:lnTo>
                    <a:pt x="0" y="5278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76200"/>
              <a:ext cx="4845645" cy="60404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Tool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5656820" y="4184856"/>
            <a:ext cx="3629471" cy="395883"/>
            <a:chOff x="0" y="0"/>
            <a:chExt cx="4839295" cy="527843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4839295" cy="527843"/>
            </a:xfrm>
            <a:custGeom>
              <a:avLst/>
              <a:gdLst/>
              <a:ahLst/>
              <a:cxnLst/>
              <a:rect r="r" b="b" t="t" l="l"/>
              <a:pathLst>
                <a:path h="527843" w="4839295">
                  <a:moveTo>
                    <a:pt x="0" y="0"/>
                  </a:moveTo>
                  <a:lnTo>
                    <a:pt x="4839295" y="0"/>
                  </a:lnTo>
                  <a:lnTo>
                    <a:pt x="4839295" y="527843"/>
                  </a:lnTo>
                  <a:lnTo>
                    <a:pt x="0" y="5278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76200"/>
              <a:ext cx="4839295" cy="60404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Strengths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9790819" y="4184856"/>
            <a:ext cx="3629471" cy="395883"/>
            <a:chOff x="0" y="0"/>
            <a:chExt cx="4839295" cy="527843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4839295" cy="527843"/>
            </a:xfrm>
            <a:custGeom>
              <a:avLst/>
              <a:gdLst/>
              <a:ahLst/>
              <a:cxnLst/>
              <a:rect r="r" b="b" t="t" l="l"/>
              <a:pathLst>
                <a:path h="527843" w="4839295">
                  <a:moveTo>
                    <a:pt x="0" y="0"/>
                  </a:moveTo>
                  <a:lnTo>
                    <a:pt x="4839295" y="0"/>
                  </a:lnTo>
                  <a:lnTo>
                    <a:pt x="4839295" y="527843"/>
                  </a:lnTo>
                  <a:lnTo>
                    <a:pt x="0" y="5278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76200"/>
              <a:ext cx="4839295" cy="60404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Limitations</a:t>
              </a: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3924818" y="4184856"/>
            <a:ext cx="3634234" cy="395883"/>
            <a:chOff x="0" y="0"/>
            <a:chExt cx="4845645" cy="527843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4845645" cy="527843"/>
            </a:xfrm>
            <a:custGeom>
              <a:avLst/>
              <a:gdLst/>
              <a:ahLst/>
              <a:cxnLst/>
              <a:rect r="r" b="b" t="t" l="l"/>
              <a:pathLst>
                <a:path h="527843" w="4845645">
                  <a:moveTo>
                    <a:pt x="0" y="0"/>
                  </a:moveTo>
                  <a:lnTo>
                    <a:pt x="4845645" y="0"/>
                  </a:lnTo>
                  <a:lnTo>
                    <a:pt x="4845645" y="527843"/>
                  </a:lnTo>
                  <a:lnTo>
                    <a:pt x="0" y="5278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76200"/>
              <a:ext cx="4845645" cy="60404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Best For</a:t>
              </a: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1269929" y="4738645"/>
            <a:ext cx="16152928" cy="1107579"/>
            <a:chOff x="0" y="0"/>
            <a:chExt cx="21537237" cy="1476772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21537191" cy="1476756"/>
            </a:xfrm>
            <a:custGeom>
              <a:avLst/>
              <a:gdLst/>
              <a:ahLst/>
              <a:cxnLst/>
              <a:rect r="r" b="b" t="t" l="l"/>
              <a:pathLst>
                <a:path h="1476756" w="21537191">
                  <a:moveTo>
                    <a:pt x="0" y="0"/>
                  </a:moveTo>
                  <a:lnTo>
                    <a:pt x="21537191" y="0"/>
                  </a:lnTo>
                  <a:lnTo>
                    <a:pt x="21537191" y="1476756"/>
                  </a:lnTo>
                  <a:lnTo>
                    <a:pt x="0" y="14767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518059" y="4896552"/>
            <a:ext cx="3634234" cy="395883"/>
            <a:chOff x="0" y="0"/>
            <a:chExt cx="4845645" cy="527843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4845645" cy="527843"/>
            </a:xfrm>
            <a:custGeom>
              <a:avLst/>
              <a:gdLst/>
              <a:ahLst/>
              <a:cxnLst/>
              <a:rect r="r" b="b" t="t" l="l"/>
              <a:pathLst>
                <a:path h="527843" w="4845645">
                  <a:moveTo>
                    <a:pt x="0" y="0"/>
                  </a:moveTo>
                  <a:lnTo>
                    <a:pt x="4845645" y="0"/>
                  </a:lnTo>
                  <a:lnTo>
                    <a:pt x="4845645" y="527843"/>
                  </a:lnTo>
                  <a:lnTo>
                    <a:pt x="0" y="5278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0" y="-76200"/>
              <a:ext cx="4845645" cy="60404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Claude</a:t>
              </a: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5656820" y="4896552"/>
            <a:ext cx="3629471" cy="791766"/>
            <a:chOff x="0" y="0"/>
            <a:chExt cx="4839295" cy="1055688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4839295" cy="1055688"/>
            </a:xfrm>
            <a:custGeom>
              <a:avLst/>
              <a:gdLst/>
              <a:ahLst/>
              <a:cxnLst/>
              <a:rect r="r" b="b" t="t" l="l"/>
              <a:pathLst>
                <a:path h="1055688" w="4839295">
                  <a:moveTo>
                    <a:pt x="0" y="0"/>
                  </a:moveTo>
                  <a:lnTo>
                    <a:pt x="4839295" y="0"/>
                  </a:lnTo>
                  <a:lnTo>
                    <a:pt x="4839295" y="1055688"/>
                  </a:lnTo>
                  <a:lnTo>
                    <a:pt x="0" y="10556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0" y="-76200"/>
              <a:ext cx="4839295" cy="1131888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Nuanced, context-rich responses</a:t>
              </a: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9790819" y="4896552"/>
            <a:ext cx="3629471" cy="395883"/>
            <a:chOff x="0" y="0"/>
            <a:chExt cx="4839295" cy="527843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4839295" cy="527843"/>
            </a:xfrm>
            <a:custGeom>
              <a:avLst/>
              <a:gdLst/>
              <a:ahLst/>
              <a:cxnLst/>
              <a:rect r="r" b="b" t="t" l="l"/>
              <a:pathLst>
                <a:path h="527843" w="4839295">
                  <a:moveTo>
                    <a:pt x="0" y="0"/>
                  </a:moveTo>
                  <a:lnTo>
                    <a:pt x="4839295" y="0"/>
                  </a:lnTo>
                  <a:lnTo>
                    <a:pt x="4839295" y="527843"/>
                  </a:lnTo>
                  <a:lnTo>
                    <a:pt x="0" y="5278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76200"/>
              <a:ext cx="4839295" cy="60404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Lacks native citations</a:t>
              </a: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13631113" y="4896552"/>
            <a:ext cx="3549980" cy="395883"/>
            <a:chOff x="0" y="0"/>
            <a:chExt cx="4733307" cy="527843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4733307" cy="527843"/>
            </a:xfrm>
            <a:custGeom>
              <a:avLst/>
              <a:gdLst/>
              <a:ahLst/>
              <a:cxnLst/>
              <a:rect r="r" b="b" t="t" l="l"/>
              <a:pathLst>
                <a:path h="527843" w="4733307">
                  <a:moveTo>
                    <a:pt x="0" y="0"/>
                  </a:moveTo>
                  <a:lnTo>
                    <a:pt x="4733307" y="0"/>
                  </a:lnTo>
                  <a:lnTo>
                    <a:pt x="4733307" y="527843"/>
                  </a:lnTo>
                  <a:lnTo>
                    <a:pt x="0" y="5278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0" y="-76200"/>
              <a:ext cx="4733307" cy="60404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Detailed explanations</a:t>
              </a: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1269929" y="5846223"/>
            <a:ext cx="15618362" cy="711696"/>
            <a:chOff x="0" y="0"/>
            <a:chExt cx="20824483" cy="948928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20824437" cy="948944"/>
            </a:xfrm>
            <a:custGeom>
              <a:avLst/>
              <a:gdLst/>
              <a:ahLst/>
              <a:cxnLst/>
              <a:rect r="r" b="b" t="t" l="l"/>
              <a:pathLst>
                <a:path h="948944" w="20824437">
                  <a:moveTo>
                    <a:pt x="0" y="0"/>
                  </a:moveTo>
                  <a:lnTo>
                    <a:pt x="20824437" y="0"/>
                  </a:lnTo>
                  <a:lnTo>
                    <a:pt x="20824437" y="948944"/>
                  </a:lnTo>
                  <a:lnTo>
                    <a:pt x="0" y="948944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</p:spPr>
        </p:sp>
      </p:grpSp>
      <p:grpSp>
        <p:nvGrpSpPr>
          <p:cNvPr name="Group 55" id="55"/>
          <p:cNvGrpSpPr/>
          <p:nvPr/>
        </p:nvGrpSpPr>
        <p:grpSpPr>
          <a:xfrm rot="0">
            <a:off x="1518059" y="6004131"/>
            <a:ext cx="3634234" cy="395883"/>
            <a:chOff x="0" y="0"/>
            <a:chExt cx="4845645" cy="527843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4845645" cy="527843"/>
            </a:xfrm>
            <a:custGeom>
              <a:avLst/>
              <a:gdLst/>
              <a:ahLst/>
              <a:cxnLst/>
              <a:rect r="r" b="b" t="t" l="l"/>
              <a:pathLst>
                <a:path h="527843" w="4845645">
                  <a:moveTo>
                    <a:pt x="0" y="0"/>
                  </a:moveTo>
                  <a:lnTo>
                    <a:pt x="4845645" y="0"/>
                  </a:lnTo>
                  <a:lnTo>
                    <a:pt x="4845645" y="527843"/>
                  </a:lnTo>
                  <a:lnTo>
                    <a:pt x="0" y="5278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7" id="57"/>
            <p:cNvSpPr txBox="true"/>
            <p:nvPr/>
          </p:nvSpPr>
          <p:spPr>
            <a:xfrm>
              <a:off x="0" y="-76200"/>
              <a:ext cx="4845645" cy="60404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ChatGPT</a:t>
              </a:r>
            </a:p>
          </p:txBody>
        </p:sp>
      </p:grpSp>
      <p:grpSp>
        <p:nvGrpSpPr>
          <p:cNvPr name="Group 58" id="58"/>
          <p:cNvGrpSpPr/>
          <p:nvPr/>
        </p:nvGrpSpPr>
        <p:grpSpPr>
          <a:xfrm rot="0">
            <a:off x="5656820" y="6004131"/>
            <a:ext cx="3629471" cy="395883"/>
            <a:chOff x="0" y="0"/>
            <a:chExt cx="4839295" cy="527843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4839295" cy="527843"/>
            </a:xfrm>
            <a:custGeom>
              <a:avLst/>
              <a:gdLst/>
              <a:ahLst/>
              <a:cxnLst/>
              <a:rect r="r" b="b" t="t" l="l"/>
              <a:pathLst>
                <a:path h="527843" w="4839295">
                  <a:moveTo>
                    <a:pt x="0" y="0"/>
                  </a:moveTo>
                  <a:lnTo>
                    <a:pt x="4839295" y="0"/>
                  </a:lnTo>
                  <a:lnTo>
                    <a:pt x="4839295" y="527843"/>
                  </a:lnTo>
                  <a:lnTo>
                    <a:pt x="0" y="5278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0" id="60"/>
            <p:cNvSpPr txBox="true"/>
            <p:nvPr/>
          </p:nvSpPr>
          <p:spPr>
            <a:xfrm>
              <a:off x="0" y="-76200"/>
              <a:ext cx="4839295" cy="60404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Powerful research support</a:t>
              </a:r>
            </a:p>
          </p:txBody>
        </p:sp>
      </p:grpSp>
      <p:grpSp>
        <p:nvGrpSpPr>
          <p:cNvPr name="Group 61" id="61"/>
          <p:cNvGrpSpPr/>
          <p:nvPr/>
        </p:nvGrpSpPr>
        <p:grpSpPr>
          <a:xfrm rot="0">
            <a:off x="9790819" y="6004131"/>
            <a:ext cx="3629471" cy="395883"/>
            <a:chOff x="0" y="0"/>
            <a:chExt cx="4839295" cy="527843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4839295" cy="527843"/>
            </a:xfrm>
            <a:custGeom>
              <a:avLst/>
              <a:gdLst/>
              <a:ahLst/>
              <a:cxnLst/>
              <a:rect r="r" b="b" t="t" l="l"/>
              <a:pathLst>
                <a:path h="527843" w="4839295">
                  <a:moveTo>
                    <a:pt x="0" y="0"/>
                  </a:moveTo>
                  <a:lnTo>
                    <a:pt x="4839295" y="0"/>
                  </a:lnTo>
                  <a:lnTo>
                    <a:pt x="4839295" y="527843"/>
                  </a:lnTo>
                  <a:lnTo>
                    <a:pt x="0" y="5278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3" id="63"/>
            <p:cNvSpPr txBox="true"/>
            <p:nvPr/>
          </p:nvSpPr>
          <p:spPr>
            <a:xfrm>
              <a:off x="0" y="-76200"/>
              <a:ext cx="4839295" cy="60404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Requires output verification</a:t>
              </a:r>
            </a:p>
          </p:txBody>
        </p:sp>
      </p:grpSp>
      <p:grpSp>
        <p:nvGrpSpPr>
          <p:cNvPr name="Group 64" id="64"/>
          <p:cNvGrpSpPr/>
          <p:nvPr/>
        </p:nvGrpSpPr>
        <p:grpSpPr>
          <a:xfrm rot="0">
            <a:off x="13631113" y="6004131"/>
            <a:ext cx="3549980" cy="395883"/>
            <a:chOff x="0" y="0"/>
            <a:chExt cx="4733307" cy="527843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4733307" cy="527843"/>
            </a:xfrm>
            <a:custGeom>
              <a:avLst/>
              <a:gdLst/>
              <a:ahLst/>
              <a:cxnLst/>
              <a:rect r="r" b="b" t="t" l="l"/>
              <a:pathLst>
                <a:path h="527843" w="4733307">
                  <a:moveTo>
                    <a:pt x="0" y="0"/>
                  </a:moveTo>
                  <a:lnTo>
                    <a:pt x="4733307" y="0"/>
                  </a:lnTo>
                  <a:lnTo>
                    <a:pt x="4733307" y="527843"/>
                  </a:lnTo>
                  <a:lnTo>
                    <a:pt x="0" y="5278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66" id="66"/>
            <p:cNvSpPr txBox="true"/>
            <p:nvPr/>
          </p:nvSpPr>
          <p:spPr>
            <a:xfrm>
              <a:off x="0" y="-76200"/>
              <a:ext cx="4733307" cy="60404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Content creation</a:t>
              </a:r>
            </a:p>
          </p:txBody>
        </p:sp>
      </p:grpSp>
      <p:grpSp>
        <p:nvGrpSpPr>
          <p:cNvPr name="Group 67" id="67"/>
          <p:cNvGrpSpPr/>
          <p:nvPr/>
        </p:nvGrpSpPr>
        <p:grpSpPr>
          <a:xfrm rot="0">
            <a:off x="1269929" y="6557920"/>
            <a:ext cx="16152928" cy="711696"/>
            <a:chOff x="0" y="0"/>
            <a:chExt cx="21537237" cy="948928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21537191" cy="948944"/>
            </a:xfrm>
            <a:custGeom>
              <a:avLst/>
              <a:gdLst/>
              <a:ahLst/>
              <a:cxnLst/>
              <a:rect r="r" b="b" t="t" l="l"/>
              <a:pathLst>
                <a:path h="948944" w="21537191">
                  <a:moveTo>
                    <a:pt x="0" y="0"/>
                  </a:moveTo>
                  <a:lnTo>
                    <a:pt x="21537191" y="0"/>
                  </a:lnTo>
                  <a:lnTo>
                    <a:pt x="21537191" y="948944"/>
                  </a:lnTo>
                  <a:lnTo>
                    <a:pt x="0" y="9489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69" id="69"/>
          <p:cNvGrpSpPr/>
          <p:nvPr/>
        </p:nvGrpSpPr>
        <p:grpSpPr>
          <a:xfrm rot="0">
            <a:off x="1518059" y="6715827"/>
            <a:ext cx="3634234" cy="395883"/>
            <a:chOff x="0" y="0"/>
            <a:chExt cx="4845645" cy="527843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0" y="0"/>
              <a:ext cx="4845645" cy="527843"/>
            </a:xfrm>
            <a:custGeom>
              <a:avLst/>
              <a:gdLst/>
              <a:ahLst/>
              <a:cxnLst/>
              <a:rect r="r" b="b" t="t" l="l"/>
              <a:pathLst>
                <a:path h="527843" w="4845645">
                  <a:moveTo>
                    <a:pt x="0" y="0"/>
                  </a:moveTo>
                  <a:lnTo>
                    <a:pt x="4845645" y="0"/>
                  </a:lnTo>
                  <a:lnTo>
                    <a:pt x="4845645" y="527843"/>
                  </a:lnTo>
                  <a:lnTo>
                    <a:pt x="0" y="5278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71" id="71"/>
            <p:cNvSpPr txBox="true"/>
            <p:nvPr/>
          </p:nvSpPr>
          <p:spPr>
            <a:xfrm>
              <a:off x="0" y="-76200"/>
              <a:ext cx="4845645" cy="60404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Perplexity</a:t>
              </a:r>
            </a:p>
          </p:txBody>
        </p:sp>
      </p:grpSp>
      <p:grpSp>
        <p:nvGrpSpPr>
          <p:cNvPr name="Group 72" id="72"/>
          <p:cNvGrpSpPr/>
          <p:nvPr/>
        </p:nvGrpSpPr>
        <p:grpSpPr>
          <a:xfrm rot="0">
            <a:off x="5656820" y="6715827"/>
            <a:ext cx="3629471" cy="395883"/>
            <a:chOff x="0" y="0"/>
            <a:chExt cx="4839295" cy="527843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4839295" cy="527843"/>
            </a:xfrm>
            <a:custGeom>
              <a:avLst/>
              <a:gdLst/>
              <a:ahLst/>
              <a:cxnLst/>
              <a:rect r="r" b="b" t="t" l="l"/>
              <a:pathLst>
                <a:path h="527843" w="4839295">
                  <a:moveTo>
                    <a:pt x="0" y="0"/>
                  </a:moveTo>
                  <a:lnTo>
                    <a:pt x="4839295" y="0"/>
                  </a:lnTo>
                  <a:lnTo>
                    <a:pt x="4839295" y="527843"/>
                  </a:lnTo>
                  <a:lnTo>
                    <a:pt x="0" y="5278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74" id="74"/>
            <p:cNvSpPr txBox="true"/>
            <p:nvPr/>
          </p:nvSpPr>
          <p:spPr>
            <a:xfrm>
              <a:off x="0" y="-76200"/>
              <a:ext cx="4839295" cy="60404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Source-backed research</a:t>
              </a:r>
            </a:p>
          </p:txBody>
        </p:sp>
      </p:grpSp>
      <p:grpSp>
        <p:nvGrpSpPr>
          <p:cNvPr name="Group 75" id="75"/>
          <p:cNvGrpSpPr/>
          <p:nvPr/>
        </p:nvGrpSpPr>
        <p:grpSpPr>
          <a:xfrm rot="0">
            <a:off x="9790819" y="6715827"/>
            <a:ext cx="3629471" cy="395883"/>
            <a:chOff x="0" y="0"/>
            <a:chExt cx="4839295" cy="527843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0" y="0"/>
              <a:ext cx="4839295" cy="527843"/>
            </a:xfrm>
            <a:custGeom>
              <a:avLst/>
              <a:gdLst/>
              <a:ahLst/>
              <a:cxnLst/>
              <a:rect r="r" b="b" t="t" l="l"/>
              <a:pathLst>
                <a:path h="527843" w="4839295">
                  <a:moveTo>
                    <a:pt x="0" y="0"/>
                  </a:moveTo>
                  <a:lnTo>
                    <a:pt x="4839295" y="0"/>
                  </a:lnTo>
                  <a:lnTo>
                    <a:pt x="4839295" y="527843"/>
                  </a:lnTo>
                  <a:lnTo>
                    <a:pt x="0" y="5278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77" id="77"/>
            <p:cNvSpPr txBox="true"/>
            <p:nvPr/>
          </p:nvSpPr>
          <p:spPr>
            <a:xfrm>
              <a:off x="0" y="-76200"/>
              <a:ext cx="4839295" cy="60404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Limited customization</a:t>
              </a:r>
            </a:p>
          </p:txBody>
        </p:sp>
      </p:grpSp>
      <p:grpSp>
        <p:nvGrpSpPr>
          <p:cNvPr name="Group 78" id="78"/>
          <p:cNvGrpSpPr/>
          <p:nvPr/>
        </p:nvGrpSpPr>
        <p:grpSpPr>
          <a:xfrm rot="0">
            <a:off x="13631113" y="6715827"/>
            <a:ext cx="3549980" cy="395883"/>
            <a:chOff x="0" y="0"/>
            <a:chExt cx="4733307" cy="527843"/>
          </a:xfrm>
        </p:grpSpPr>
        <p:sp>
          <p:nvSpPr>
            <p:cNvPr name="Freeform 79" id="79"/>
            <p:cNvSpPr/>
            <p:nvPr/>
          </p:nvSpPr>
          <p:spPr>
            <a:xfrm flipH="false" flipV="false" rot="0">
              <a:off x="0" y="0"/>
              <a:ext cx="4733307" cy="527843"/>
            </a:xfrm>
            <a:custGeom>
              <a:avLst/>
              <a:gdLst/>
              <a:ahLst/>
              <a:cxnLst/>
              <a:rect r="r" b="b" t="t" l="l"/>
              <a:pathLst>
                <a:path h="527843" w="4733307">
                  <a:moveTo>
                    <a:pt x="0" y="0"/>
                  </a:moveTo>
                  <a:lnTo>
                    <a:pt x="4733307" y="0"/>
                  </a:lnTo>
                  <a:lnTo>
                    <a:pt x="4733307" y="527843"/>
                  </a:lnTo>
                  <a:lnTo>
                    <a:pt x="0" y="5278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0" id="80"/>
            <p:cNvSpPr txBox="true"/>
            <p:nvPr/>
          </p:nvSpPr>
          <p:spPr>
            <a:xfrm>
              <a:off x="0" y="-76200"/>
              <a:ext cx="4733307" cy="60404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Academic research</a:t>
              </a:r>
            </a:p>
          </p:txBody>
        </p:sp>
      </p:grpSp>
      <p:grpSp>
        <p:nvGrpSpPr>
          <p:cNvPr name="Group 81" id="81"/>
          <p:cNvGrpSpPr/>
          <p:nvPr/>
        </p:nvGrpSpPr>
        <p:grpSpPr>
          <a:xfrm rot="0">
            <a:off x="1269929" y="7269616"/>
            <a:ext cx="16152928" cy="711696"/>
            <a:chOff x="0" y="0"/>
            <a:chExt cx="21537237" cy="948928"/>
          </a:xfrm>
        </p:grpSpPr>
        <p:sp>
          <p:nvSpPr>
            <p:cNvPr name="Freeform 82" id="82"/>
            <p:cNvSpPr/>
            <p:nvPr/>
          </p:nvSpPr>
          <p:spPr>
            <a:xfrm flipH="false" flipV="false" rot="0">
              <a:off x="0" y="0"/>
              <a:ext cx="21537191" cy="948944"/>
            </a:xfrm>
            <a:custGeom>
              <a:avLst/>
              <a:gdLst/>
              <a:ahLst/>
              <a:cxnLst/>
              <a:rect r="r" b="b" t="t" l="l"/>
              <a:pathLst>
                <a:path h="948944" w="21537191">
                  <a:moveTo>
                    <a:pt x="0" y="0"/>
                  </a:moveTo>
                  <a:lnTo>
                    <a:pt x="21537191" y="0"/>
                  </a:lnTo>
                  <a:lnTo>
                    <a:pt x="21537191" y="948944"/>
                  </a:lnTo>
                  <a:lnTo>
                    <a:pt x="0" y="948944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</p:spPr>
        </p:sp>
      </p:grpSp>
      <p:grpSp>
        <p:nvGrpSpPr>
          <p:cNvPr name="Group 83" id="83"/>
          <p:cNvGrpSpPr/>
          <p:nvPr/>
        </p:nvGrpSpPr>
        <p:grpSpPr>
          <a:xfrm rot="0">
            <a:off x="1518059" y="7427522"/>
            <a:ext cx="3634234" cy="395883"/>
            <a:chOff x="0" y="0"/>
            <a:chExt cx="4845645" cy="527843"/>
          </a:xfrm>
        </p:grpSpPr>
        <p:sp>
          <p:nvSpPr>
            <p:cNvPr name="Freeform 84" id="84"/>
            <p:cNvSpPr/>
            <p:nvPr/>
          </p:nvSpPr>
          <p:spPr>
            <a:xfrm flipH="false" flipV="false" rot="0">
              <a:off x="0" y="0"/>
              <a:ext cx="4845645" cy="527843"/>
            </a:xfrm>
            <a:custGeom>
              <a:avLst/>
              <a:gdLst/>
              <a:ahLst/>
              <a:cxnLst/>
              <a:rect r="r" b="b" t="t" l="l"/>
              <a:pathLst>
                <a:path h="527843" w="4845645">
                  <a:moveTo>
                    <a:pt x="0" y="0"/>
                  </a:moveTo>
                  <a:lnTo>
                    <a:pt x="4845645" y="0"/>
                  </a:lnTo>
                  <a:lnTo>
                    <a:pt x="4845645" y="527843"/>
                  </a:lnTo>
                  <a:lnTo>
                    <a:pt x="0" y="5278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5" id="85"/>
            <p:cNvSpPr txBox="true"/>
            <p:nvPr/>
          </p:nvSpPr>
          <p:spPr>
            <a:xfrm>
              <a:off x="0" y="-76200"/>
              <a:ext cx="4845645" cy="60404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Consensus</a:t>
              </a:r>
            </a:p>
          </p:txBody>
        </p:sp>
      </p:grpSp>
      <p:grpSp>
        <p:nvGrpSpPr>
          <p:cNvPr name="Group 86" id="86"/>
          <p:cNvGrpSpPr/>
          <p:nvPr/>
        </p:nvGrpSpPr>
        <p:grpSpPr>
          <a:xfrm rot="0">
            <a:off x="5656820" y="7427522"/>
            <a:ext cx="3629471" cy="395883"/>
            <a:chOff x="0" y="0"/>
            <a:chExt cx="4839295" cy="527843"/>
          </a:xfrm>
        </p:grpSpPr>
        <p:sp>
          <p:nvSpPr>
            <p:cNvPr name="Freeform 87" id="87"/>
            <p:cNvSpPr/>
            <p:nvPr/>
          </p:nvSpPr>
          <p:spPr>
            <a:xfrm flipH="false" flipV="false" rot="0">
              <a:off x="0" y="0"/>
              <a:ext cx="4839295" cy="527843"/>
            </a:xfrm>
            <a:custGeom>
              <a:avLst/>
              <a:gdLst/>
              <a:ahLst/>
              <a:cxnLst/>
              <a:rect r="r" b="b" t="t" l="l"/>
              <a:pathLst>
                <a:path h="527843" w="4839295">
                  <a:moveTo>
                    <a:pt x="0" y="0"/>
                  </a:moveTo>
                  <a:lnTo>
                    <a:pt x="4839295" y="0"/>
                  </a:lnTo>
                  <a:lnTo>
                    <a:pt x="4839295" y="527843"/>
                  </a:lnTo>
                  <a:lnTo>
                    <a:pt x="0" y="5278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8" id="88"/>
            <p:cNvSpPr txBox="true"/>
            <p:nvPr/>
          </p:nvSpPr>
          <p:spPr>
            <a:xfrm>
              <a:off x="0" y="-76200"/>
              <a:ext cx="4839295" cy="60404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Peer-reviewed sources</a:t>
              </a:r>
            </a:p>
          </p:txBody>
        </p:sp>
      </p:grpSp>
      <p:grpSp>
        <p:nvGrpSpPr>
          <p:cNvPr name="Group 89" id="89"/>
          <p:cNvGrpSpPr/>
          <p:nvPr/>
        </p:nvGrpSpPr>
        <p:grpSpPr>
          <a:xfrm rot="0">
            <a:off x="9790819" y="7427522"/>
            <a:ext cx="3629471" cy="395883"/>
            <a:chOff x="0" y="0"/>
            <a:chExt cx="4839295" cy="527843"/>
          </a:xfrm>
        </p:grpSpPr>
        <p:sp>
          <p:nvSpPr>
            <p:cNvPr name="Freeform 90" id="90"/>
            <p:cNvSpPr/>
            <p:nvPr/>
          </p:nvSpPr>
          <p:spPr>
            <a:xfrm flipH="false" flipV="false" rot="0">
              <a:off x="0" y="0"/>
              <a:ext cx="4839295" cy="527843"/>
            </a:xfrm>
            <a:custGeom>
              <a:avLst/>
              <a:gdLst/>
              <a:ahLst/>
              <a:cxnLst/>
              <a:rect r="r" b="b" t="t" l="l"/>
              <a:pathLst>
                <a:path h="527843" w="4839295">
                  <a:moveTo>
                    <a:pt x="0" y="0"/>
                  </a:moveTo>
                  <a:lnTo>
                    <a:pt x="4839295" y="0"/>
                  </a:lnTo>
                  <a:lnTo>
                    <a:pt x="4839295" y="527843"/>
                  </a:lnTo>
                  <a:lnTo>
                    <a:pt x="0" y="5278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91" id="91"/>
            <p:cNvSpPr txBox="true"/>
            <p:nvPr/>
          </p:nvSpPr>
          <p:spPr>
            <a:xfrm>
              <a:off x="0" y="-76200"/>
              <a:ext cx="4839295" cy="60404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Narrower scope</a:t>
              </a:r>
            </a:p>
          </p:txBody>
        </p:sp>
      </p:grpSp>
      <p:grpSp>
        <p:nvGrpSpPr>
          <p:cNvPr name="Group 92" id="92"/>
          <p:cNvGrpSpPr/>
          <p:nvPr/>
        </p:nvGrpSpPr>
        <p:grpSpPr>
          <a:xfrm rot="0">
            <a:off x="13631113" y="7427522"/>
            <a:ext cx="3549980" cy="395883"/>
            <a:chOff x="0" y="0"/>
            <a:chExt cx="4733307" cy="527843"/>
          </a:xfrm>
        </p:grpSpPr>
        <p:sp>
          <p:nvSpPr>
            <p:cNvPr name="Freeform 93" id="93"/>
            <p:cNvSpPr/>
            <p:nvPr/>
          </p:nvSpPr>
          <p:spPr>
            <a:xfrm flipH="false" flipV="false" rot="0">
              <a:off x="0" y="0"/>
              <a:ext cx="4733307" cy="527843"/>
            </a:xfrm>
            <a:custGeom>
              <a:avLst/>
              <a:gdLst/>
              <a:ahLst/>
              <a:cxnLst/>
              <a:rect r="r" b="b" t="t" l="l"/>
              <a:pathLst>
                <a:path h="527843" w="4733307">
                  <a:moveTo>
                    <a:pt x="0" y="0"/>
                  </a:moveTo>
                  <a:lnTo>
                    <a:pt x="4733307" y="0"/>
                  </a:lnTo>
                  <a:lnTo>
                    <a:pt x="4733307" y="527843"/>
                  </a:lnTo>
                  <a:lnTo>
                    <a:pt x="0" y="5278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94" id="94"/>
            <p:cNvSpPr txBox="true"/>
            <p:nvPr/>
          </p:nvSpPr>
          <p:spPr>
            <a:xfrm>
              <a:off x="0" y="-76200"/>
              <a:ext cx="4733307" cy="60404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Scientific queries</a:t>
              </a:r>
            </a:p>
          </p:txBody>
        </p:sp>
      </p:grpSp>
      <p:grpSp>
        <p:nvGrpSpPr>
          <p:cNvPr name="Group 95" id="95"/>
          <p:cNvGrpSpPr/>
          <p:nvPr/>
        </p:nvGrpSpPr>
        <p:grpSpPr>
          <a:xfrm rot="0">
            <a:off x="1269929" y="7981312"/>
            <a:ext cx="16152928" cy="711696"/>
            <a:chOff x="0" y="0"/>
            <a:chExt cx="21537237" cy="948928"/>
          </a:xfrm>
        </p:grpSpPr>
        <p:sp>
          <p:nvSpPr>
            <p:cNvPr name="Freeform 96" id="96"/>
            <p:cNvSpPr/>
            <p:nvPr/>
          </p:nvSpPr>
          <p:spPr>
            <a:xfrm flipH="false" flipV="false" rot="0">
              <a:off x="0" y="0"/>
              <a:ext cx="21537191" cy="948944"/>
            </a:xfrm>
            <a:custGeom>
              <a:avLst/>
              <a:gdLst/>
              <a:ahLst/>
              <a:cxnLst/>
              <a:rect r="r" b="b" t="t" l="l"/>
              <a:pathLst>
                <a:path h="948944" w="21537191">
                  <a:moveTo>
                    <a:pt x="0" y="0"/>
                  </a:moveTo>
                  <a:lnTo>
                    <a:pt x="21537191" y="0"/>
                  </a:lnTo>
                  <a:lnTo>
                    <a:pt x="21537191" y="948944"/>
                  </a:lnTo>
                  <a:lnTo>
                    <a:pt x="0" y="9489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97" id="97"/>
          <p:cNvGrpSpPr/>
          <p:nvPr/>
        </p:nvGrpSpPr>
        <p:grpSpPr>
          <a:xfrm rot="0">
            <a:off x="1518059" y="8139218"/>
            <a:ext cx="3634234" cy="395883"/>
            <a:chOff x="0" y="0"/>
            <a:chExt cx="4845645" cy="527843"/>
          </a:xfrm>
        </p:grpSpPr>
        <p:sp>
          <p:nvSpPr>
            <p:cNvPr name="Freeform 98" id="98"/>
            <p:cNvSpPr/>
            <p:nvPr/>
          </p:nvSpPr>
          <p:spPr>
            <a:xfrm flipH="false" flipV="false" rot="0">
              <a:off x="0" y="0"/>
              <a:ext cx="4845645" cy="527843"/>
            </a:xfrm>
            <a:custGeom>
              <a:avLst/>
              <a:gdLst/>
              <a:ahLst/>
              <a:cxnLst/>
              <a:rect r="r" b="b" t="t" l="l"/>
              <a:pathLst>
                <a:path h="527843" w="4845645">
                  <a:moveTo>
                    <a:pt x="0" y="0"/>
                  </a:moveTo>
                  <a:lnTo>
                    <a:pt x="4845645" y="0"/>
                  </a:lnTo>
                  <a:lnTo>
                    <a:pt x="4845645" y="527843"/>
                  </a:lnTo>
                  <a:lnTo>
                    <a:pt x="0" y="5278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99" id="99"/>
            <p:cNvSpPr txBox="true"/>
            <p:nvPr/>
          </p:nvSpPr>
          <p:spPr>
            <a:xfrm>
              <a:off x="0" y="-76200"/>
              <a:ext cx="4845645" cy="60404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Gamma</a:t>
              </a:r>
            </a:p>
          </p:txBody>
        </p:sp>
      </p:grpSp>
      <p:grpSp>
        <p:nvGrpSpPr>
          <p:cNvPr name="Group 100" id="100"/>
          <p:cNvGrpSpPr/>
          <p:nvPr/>
        </p:nvGrpSpPr>
        <p:grpSpPr>
          <a:xfrm rot="0">
            <a:off x="5656820" y="8139218"/>
            <a:ext cx="3629471" cy="395883"/>
            <a:chOff x="0" y="0"/>
            <a:chExt cx="4839295" cy="527843"/>
          </a:xfrm>
        </p:grpSpPr>
        <p:sp>
          <p:nvSpPr>
            <p:cNvPr name="Freeform 101" id="101"/>
            <p:cNvSpPr/>
            <p:nvPr/>
          </p:nvSpPr>
          <p:spPr>
            <a:xfrm flipH="false" flipV="false" rot="0">
              <a:off x="0" y="0"/>
              <a:ext cx="4839295" cy="527843"/>
            </a:xfrm>
            <a:custGeom>
              <a:avLst/>
              <a:gdLst/>
              <a:ahLst/>
              <a:cxnLst/>
              <a:rect r="r" b="b" t="t" l="l"/>
              <a:pathLst>
                <a:path h="527843" w="4839295">
                  <a:moveTo>
                    <a:pt x="0" y="0"/>
                  </a:moveTo>
                  <a:lnTo>
                    <a:pt x="4839295" y="0"/>
                  </a:lnTo>
                  <a:lnTo>
                    <a:pt x="4839295" y="527843"/>
                  </a:lnTo>
                  <a:lnTo>
                    <a:pt x="0" y="5278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02" id="102"/>
            <p:cNvSpPr txBox="true"/>
            <p:nvPr/>
          </p:nvSpPr>
          <p:spPr>
            <a:xfrm>
              <a:off x="0" y="-76200"/>
              <a:ext cx="4839295" cy="60404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Fast, professional visuals</a:t>
              </a:r>
            </a:p>
          </p:txBody>
        </p:sp>
      </p:grpSp>
      <p:grpSp>
        <p:nvGrpSpPr>
          <p:cNvPr name="Group 103" id="103"/>
          <p:cNvGrpSpPr/>
          <p:nvPr/>
        </p:nvGrpSpPr>
        <p:grpSpPr>
          <a:xfrm rot="0">
            <a:off x="9790819" y="8139218"/>
            <a:ext cx="3629471" cy="395883"/>
            <a:chOff x="0" y="0"/>
            <a:chExt cx="4839295" cy="527843"/>
          </a:xfrm>
        </p:grpSpPr>
        <p:sp>
          <p:nvSpPr>
            <p:cNvPr name="Freeform 104" id="104"/>
            <p:cNvSpPr/>
            <p:nvPr/>
          </p:nvSpPr>
          <p:spPr>
            <a:xfrm flipH="false" flipV="false" rot="0">
              <a:off x="0" y="0"/>
              <a:ext cx="4839295" cy="527843"/>
            </a:xfrm>
            <a:custGeom>
              <a:avLst/>
              <a:gdLst/>
              <a:ahLst/>
              <a:cxnLst/>
              <a:rect r="r" b="b" t="t" l="l"/>
              <a:pathLst>
                <a:path h="527843" w="4839295">
                  <a:moveTo>
                    <a:pt x="0" y="0"/>
                  </a:moveTo>
                  <a:lnTo>
                    <a:pt x="4839295" y="0"/>
                  </a:lnTo>
                  <a:lnTo>
                    <a:pt x="4839295" y="527843"/>
                  </a:lnTo>
                  <a:lnTo>
                    <a:pt x="0" y="5278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05" id="105"/>
            <p:cNvSpPr txBox="true"/>
            <p:nvPr/>
          </p:nvSpPr>
          <p:spPr>
            <a:xfrm>
              <a:off x="0" y="-76200"/>
              <a:ext cx="4839295" cy="60404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Limited research functions</a:t>
              </a:r>
            </a:p>
          </p:txBody>
        </p:sp>
      </p:grpSp>
      <p:grpSp>
        <p:nvGrpSpPr>
          <p:cNvPr name="Group 106" id="106"/>
          <p:cNvGrpSpPr/>
          <p:nvPr/>
        </p:nvGrpSpPr>
        <p:grpSpPr>
          <a:xfrm rot="0">
            <a:off x="13631113" y="8139218"/>
            <a:ext cx="3549980" cy="395883"/>
            <a:chOff x="0" y="0"/>
            <a:chExt cx="4733307" cy="527843"/>
          </a:xfrm>
        </p:grpSpPr>
        <p:sp>
          <p:nvSpPr>
            <p:cNvPr name="Freeform 107" id="107"/>
            <p:cNvSpPr/>
            <p:nvPr/>
          </p:nvSpPr>
          <p:spPr>
            <a:xfrm flipH="false" flipV="false" rot="0">
              <a:off x="0" y="0"/>
              <a:ext cx="4733307" cy="527843"/>
            </a:xfrm>
            <a:custGeom>
              <a:avLst/>
              <a:gdLst/>
              <a:ahLst/>
              <a:cxnLst/>
              <a:rect r="r" b="b" t="t" l="l"/>
              <a:pathLst>
                <a:path h="527843" w="4733307">
                  <a:moveTo>
                    <a:pt x="0" y="0"/>
                  </a:moveTo>
                  <a:lnTo>
                    <a:pt x="4733307" y="0"/>
                  </a:lnTo>
                  <a:lnTo>
                    <a:pt x="4733307" y="527843"/>
                  </a:lnTo>
                  <a:lnTo>
                    <a:pt x="0" y="52784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08" id="108"/>
            <p:cNvSpPr txBox="true"/>
            <p:nvPr/>
          </p:nvSpPr>
          <p:spPr>
            <a:xfrm>
              <a:off x="0" y="-76200"/>
              <a:ext cx="4733307" cy="604043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Presentations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1F70">
                <a:alpha val="100000"/>
              </a:srgbClr>
            </a:gs>
            <a:gs pos="100000">
              <a:srgbClr val="6300F1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95626" y="9349546"/>
            <a:ext cx="8979847" cy="1011692"/>
            <a:chOff x="0" y="0"/>
            <a:chExt cx="3172148" cy="3573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72147" cy="357382"/>
            </a:xfrm>
            <a:custGeom>
              <a:avLst/>
              <a:gdLst/>
              <a:ahLst/>
              <a:cxnLst/>
              <a:rect r="r" b="b" t="t" l="l"/>
              <a:pathLst>
                <a:path h="357382" w="3172147">
                  <a:moveTo>
                    <a:pt x="2968947" y="0"/>
                  </a:moveTo>
                  <a:lnTo>
                    <a:pt x="0" y="0"/>
                  </a:lnTo>
                  <a:lnTo>
                    <a:pt x="203200" y="357382"/>
                  </a:lnTo>
                  <a:lnTo>
                    <a:pt x="3172147" y="357382"/>
                  </a:lnTo>
                  <a:lnTo>
                    <a:pt x="2968947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01600" y="-38100"/>
              <a:ext cx="2968948" cy="3954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722678" y="0"/>
            <a:ext cx="11329012" cy="9855392"/>
            <a:chOff x="0" y="0"/>
            <a:chExt cx="700750" cy="6096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00750" cy="609600"/>
            </a:xfrm>
            <a:custGeom>
              <a:avLst/>
              <a:gdLst/>
              <a:ahLst/>
              <a:cxnLst/>
              <a:rect r="r" b="b" t="t" l="l"/>
              <a:pathLst>
                <a:path h="609600" w="700750">
                  <a:moveTo>
                    <a:pt x="49755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700750" y="609600"/>
                  </a:lnTo>
                  <a:lnTo>
                    <a:pt x="497550" y="0"/>
                  </a:lnTo>
                  <a:close/>
                </a:path>
              </a:pathLst>
            </a:custGeom>
            <a:blipFill>
              <a:blip r:embed="rId2"/>
              <a:stretch>
                <a:fillRect l="-9482" t="0" r="-9482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259300" y="0"/>
            <a:ext cx="3559545" cy="5339318"/>
            <a:chOff x="0" y="0"/>
            <a:chExt cx="406400" cy="6096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40640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0" y="9847906"/>
            <a:ext cx="18288000" cy="439094"/>
            <a:chOff x="0" y="0"/>
            <a:chExt cx="767166" cy="184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67166" cy="18420"/>
            </a:xfrm>
            <a:custGeom>
              <a:avLst/>
              <a:gdLst/>
              <a:ahLst/>
              <a:cxnLst/>
              <a:rect r="r" b="b" t="t" l="l"/>
              <a:pathLst>
                <a:path h="18420" w="767166">
                  <a:moveTo>
                    <a:pt x="0" y="0"/>
                  </a:moveTo>
                  <a:lnTo>
                    <a:pt x="767166" y="0"/>
                  </a:lnTo>
                  <a:lnTo>
                    <a:pt x="767166" y="18420"/>
                  </a:lnTo>
                  <a:lnTo>
                    <a:pt x="0" y="1842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767166" cy="565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9144000" y="8730761"/>
            <a:ext cx="1849067" cy="866750"/>
          </a:xfrm>
          <a:custGeom>
            <a:avLst/>
            <a:gdLst/>
            <a:ahLst/>
            <a:cxnLst/>
            <a:rect r="r" b="b" t="t" l="l"/>
            <a:pathLst>
              <a:path h="866750" w="1849067">
                <a:moveTo>
                  <a:pt x="0" y="0"/>
                </a:moveTo>
                <a:lnTo>
                  <a:pt x="1849067" y="0"/>
                </a:lnTo>
                <a:lnTo>
                  <a:pt x="1849067" y="866750"/>
                </a:lnTo>
                <a:lnTo>
                  <a:pt x="0" y="866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00317" y="-49029"/>
            <a:ext cx="8522361" cy="10782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20"/>
              </a:lnSpc>
              <a:spcBef>
                <a:spcPct val="0"/>
              </a:spcBef>
            </a:pPr>
            <a:r>
              <a:rPr lang="en-US" sz="6300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DEMO TIME: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00317" y="924933"/>
            <a:ext cx="5440039" cy="822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11"/>
              </a:lnSpc>
            </a:pPr>
            <a:r>
              <a:rPr lang="en-US" sz="6300">
                <a:solidFill>
                  <a:srgbClr val="FFCF00"/>
                </a:solidFill>
                <a:latin typeface="Squada One"/>
                <a:ea typeface="Squada One"/>
                <a:cs typeface="Squada One"/>
                <a:sym typeface="Squada One"/>
              </a:rPr>
              <a:t>AI TOOLS IN ACTION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65098" y="9570583"/>
            <a:ext cx="7292816" cy="363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52"/>
              </a:lnSpc>
              <a:spcBef>
                <a:spcPct val="0"/>
              </a:spcBef>
            </a:pPr>
            <a:r>
              <a:rPr lang="en-US" b="true" sz="2180">
                <a:solidFill>
                  <a:srgbClr val="051E7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Feel free to sign in and join me as we proceed!</a:t>
            </a:r>
          </a:p>
        </p:txBody>
      </p:sp>
      <p:sp>
        <p:nvSpPr>
          <p:cNvPr name="Freeform 17" id="17" descr="preencoded.png"/>
          <p:cNvSpPr/>
          <p:nvPr/>
        </p:nvSpPr>
        <p:spPr>
          <a:xfrm flipH="false" flipV="false" rot="0">
            <a:off x="418734" y="1963464"/>
            <a:ext cx="882346" cy="1355758"/>
          </a:xfrm>
          <a:custGeom>
            <a:avLst/>
            <a:gdLst/>
            <a:ahLst/>
            <a:cxnLst/>
            <a:rect r="r" b="b" t="t" l="l"/>
            <a:pathLst>
              <a:path h="1355758" w="882346">
                <a:moveTo>
                  <a:pt x="0" y="0"/>
                </a:moveTo>
                <a:lnTo>
                  <a:pt x="882346" y="0"/>
                </a:lnTo>
                <a:lnTo>
                  <a:pt x="882346" y="1355758"/>
                </a:lnTo>
                <a:lnTo>
                  <a:pt x="0" y="1355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862" t="0" r="-13862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565712" y="2189313"/>
            <a:ext cx="2205917" cy="490355"/>
            <a:chOff x="0" y="0"/>
            <a:chExt cx="2941223" cy="65380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941223" cy="653807"/>
            </a:xfrm>
            <a:custGeom>
              <a:avLst/>
              <a:gdLst/>
              <a:ahLst/>
              <a:cxnLst/>
              <a:rect r="r" b="b" t="t" l="l"/>
              <a:pathLst>
                <a:path h="653807" w="2941223">
                  <a:moveTo>
                    <a:pt x="0" y="0"/>
                  </a:moveTo>
                  <a:lnTo>
                    <a:pt x="2941223" y="0"/>
                  </a:lnTo>
                  <a:lnTo>
                    <a:pt x="2941223" y="653807"/>
                  </a:lnTo>
                  <a:lnTo>
                    <a:pt x="0" y="6538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2941223" cy="67285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2437">
                  <a:solidFill>
                    <a:srgbClr val="E0D6DE"/>
                  </a:solidFill>
                  <a:latin typeface="Arimo"/>
                  <a:ea typeface="Arimo"/>
                  <a:cs typeface="Arimo"/>
                  <a:sym typeface="Arimo"/>
                </a:rPr>
                <a:t>Perplexity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565712" y="2677789"/>
            <a:ext cx="10359918" cy="379542"/>
            <a:chOff x="0" y="0"/>
            <a:chExt cx="13813223" cy="506056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3813224" cy="506056"/>
            </a:xfrm>
            <a:custGeom>
              <a:avLst/>
              <a:gdLst/>
              <a:ahLst/>
              <a:cxnLst/>
              <a:rect r="r" b="b" t="t" l="l"/>
              <a:pathLst>
                <a:path h="506056" w="13813224">
                  <a:moveTo>
                    <a:pt x="0" y="0"/>
                  </a:moveTo>
                  <a:lnTo>
                    <a:pt x="13813224" y="0"/>
                  </a:lnTo>
                  <a:lnTo>
                    <a:pt x="13813224" y="506056"/>
                  </a:lnTo>
                  <a:lnTo>
                    <a:pt x="0" y="5060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85725"/>
              <a:ext cx="13813223" cy="591781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87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AI-powered research with real-time citations for factual Q&amp;A</a:t>
              </a:r>
            </a:p>
          </p:txBody>
        </p:sp>
      </p:grpSp>
      <p:sp>
        <p:nvSpPr>
          <p:cNvPr name="Freeform 24" id="24" descr="preencoded.png"/>
          <p:cNvSpPr/>
          <p:nvPr/>
        </p:nvSpPr>
        <p:spPr>
          <a:xfrm flipH="false" flipV="false" rot="0">
            <a:off x="418734" y="3319222"/>
            <a:ext cx="882346" cy="1355758"/>
          </a:xfrm>
          <a:custGeom>
            <a:avLst/>
            <a:gdLst/>
            <a:ahLst/>
            <a:cxnLst/>
            <a:rect r="r" b="b" t="t" l="l"/>
            <a:pathLst>
              <a:path h="1355758" w="882346">
                <a:moveTo>
                  <a:pt x="0" y="0"/>
                </a:moveTo>
                <a:lnTo>
                  <a:pt x="882346" y="0"/>
                </a:lnTo>
                <a:lnTo>
                  <a:pt x="882346" y="1355759"/>
                </a:lnTo>
                <a:lnTo>
                  <a:pt x="0" y="13557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862" t="0" r="-13862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1565712" y="3545071"/>
            <a:ext cx="2205917" cy="490355"/>
            <a:chOff x="0" y="0"/>
            <a:chExt cx="2941223" cy="653807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941223" cy="653807"/>
            </a:xfrm>
            <a:custGeom>
              <a:avLst/>
              <a:gdLst/>
              <a:ahLst/>
              <a:cxnLst/>
              <a:rect r="r" b="b" t="t" l="l"/>
              <a:pathLst>
                <a:path h="653807" w="2941223">
                  <a:moveTo>
                    <a:pt x="0" y="0"/>
                  </a:moveTo>
                  <a:lnTo>
                    <a:pt x="2941223" y="0"/>
                  </a:lnTo>
                  <a:lnTo>
                    <a:pt x="2941223" y="653807"/>
                  </a:lnTo>
                  <a:lnTo>
                    <a:pt x="0" y="6538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19050"/>
              <a:ext cx="2941223" cy="67285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2437">
                  <a:solidFill>
                    <a:srgbClr val="E0D6DE"/>
                  </a:solidFill>
                  <a:latin typeface="Arimo"/>
                  <a:ea typeface="Arimo"/>
                  <a:cs typeface="Arimo"/>
                  <a:sym typeface="Arimo"/>
                </a:rPr>
                <a:t>Elicit AI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565712" y="4033548"/>
            <a:ext cx="10359918" cy="379542"/>
            <a:chOff x="0" y="0"/>
            <a:chExt cx="13813223" cy="506056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3813224" cy="506056"/>
            </a:xfrm>
            <a:custGeom>
              <a:avLst/>
              <a:gdLst/>
              <a:ahLst/>
              <a:cxnLst/>
              <a:rect r="r" b="b" t="t" l="l"/>
              <a:pathLst>
                <a:path h="506056" w="13813224">
                  <a:moveTo>
                    <a:pt x="0" y="0"/>
                  </a:moveTo>
                  <a:lnTo>
                    <a:pt x="13813224" y="0"/>
                  </a:lnTo>
                  <a:lnTo>
                    <a:pt x="13813224" y="506056"/>
                  </a:lnTo>
                  <a:lnTo>
                    <a:pt x="0" y="5060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85725"/>
              <a:ext cx="13813223" cy="591781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87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Literature review synthesis and structured evidence extraction</a:t>
              </a:r>
            </a:p>
          </p:txBody>
        </p:sp>
      </p:grpSp>
      <p:sp>
        <p:nvSpPr>
          <p:cNvPr name="Freeform 31" id="31" descr="preencoded.png"/>
          <p:cNvSpPr/>
          <p:nvPr/>
        </p:nvSpPr>
        <p:spPr>
          <a:xfrm flipH="false" flipV="false" rot="0">
            <a:off x="418734" y="4674981"/>
            <a:ext cx="882346" cy="1355758"/>
          </a:xfrm>
          <a:custGeom>
            <a:avLst/>
            <a:gdLst/>
            <a:ahLst/>
            <a:cxnLst/>
            <a:rect r="r" b="b" t="t" l="l"/>
            <a:pathLst>
              <a:path h="1355758" w="882346">
                <a:moveTo>
                  <a:pt x="0" y="0"/>
                </a:moveTo>
                <a:lnTo>
                  <a:pt x="882346" y="0"/>
                </a:lnTo>
                <a:lnTo>
                  <a:pt x="882346" y="1355758"/>
                </a:lnTo>
                <a:lnTo>
                  <a:pt x="0" y="13557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862" t="0" r="-13862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565712" y="4900829"/>
            <a:ext cx="2205917" cy="490355"/>
            <a:chOff x="0" y="0"/>
            <a:chExt cx="2941223" cy="653807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941223" cy="653807"/>
            </a:xfrm>
            <a:custGeom>
              <a:avLst/>
              <a:gdLst/>
              <a:ahLst/>
              <a:cxnLst/>
              <a:rect r="r" b="b" t="t" l="l"/>
              <a:pathLst>
                <a:path h="653807" w="2941223">
                  <a:moveTo>
                    <a:pt x="0" y="0"/>
                  </a:moveTo>
                  <a:lnTo>
                    <a:pt x="2941223" y="0"/>
                  </a:lnTo>
                  <a:lnTo>
                    <a:pt x="2941223" y="653807"/>
                  </a:lnTo>
                  <a:lnTo>
                    <a:pt x="0" y="6538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19050"/>
              <a:ext cx="2941223" cy="67285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2437">
                  <a:solidFill>
                    <a:srgbClr val="E0D6DE"/>
                  </a:solidFill>
                  <a:latin typeface="Arimo"/>
                  <a:ea typeface="Arimo"/>
                  <a:cs typeface="Arimo"/>
                  <a:sym typeface="Arimo"/>
                </a:rPr>
                <a:t>Consensus AI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565712" y="5389306"/>
            <a:ext cx="10359918" cy="379542"/>
            <a:chOff x="0" y="0"/>
            <a:chExt cx="13813223" cy="506056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3813224" cy="506056"/>
            </a:xfrm>
            <a:custGeom>
              <a:avLst/>
              <a:gdLst/>
              <a:ahLst/>
              <a:cxnLst/>
              <a:rect r="r" b="b" t="t" l="l"/>
              <a:pathLst>
                <a:path h="506056" w="13813224">
                  <a:moveTo>
                    <a:pt x="0" y="0"/>
                  </a:moveTo>
                  <a:lnTo>
                    <a:pt x="13813224" y="0"/>
                  </a:lnTo>
                  <a:lnTo>
                    <a:pt x="13813224" y="506056"/>
                  </a:lnTo>
                  <a:lnTo>
                    <a:pt x="0" y="5060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85725"/>
              <a:ext cx="13813223" cy="591781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87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Scientific consensus answers from peer-reviewed literature</a:t>
              </a:r>
            </a:p>
          </p:txBody>
        </p:sp>
      </p:grpSp>
      <p:sp>
        <p:nvSpPr>
          <p:cNvPr name="Freeform 38" id="38" descr="preencoded.png"/>
          <p:cNvSpPr/>
          <p:nvPr/>
        </p:nvSpPr>
        <p:spPr>
          <a:xfrm flipH="false" flipV="false" rot="0">
            <a:off x="418734" y="6030739"/>
            <a:ext cx="882346" cy="1355758"/>
          </a:xfrm>
          <a:custGeom>
            <a:avLst/>
            <a:gdLst/>
            <a:ahLst/>
            <a:cxnLst/>
            <a:rect r="r" b="b" t="t" l="l"/>
            <a:pathLst>
              <a:path h="1355758" w="882346">
                <a:moveTo>
                  <a:pt x="0" y="0"/>
                </a:moveTo>
                <a:lnTo>
                  <a:pt x="882346" y="0"/>
                </a:lnTo>
                <a:lnTo>
                  <a:pt x="882346" y="1355758"/>
                </a:lnTo>
                <a:lnTo>
                  <a:pt x="0" y="13557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862" t="0" r="-13862" b="0"/>
            </a:stretch>
          </a:blipFill>
        </p:spPr>
      </p:sp>
      <p:grpSp>
        <p:nvGrpSpPr>
          <p:cNvPr name="Group 39" id="39"/>
          <p:cNvGrpSpPr/>
          <p:nvPr/>
        </p:nvGrpSpPr>
        <p:grpSpPr>
          <a:xfrm rot="0">
            <a:off x="1565712" y="6256588"/>
            <a:ext cx="2205917" cy="490355"/>
            <a:chOff x="0" y="0"/>
            <a:chExt cx="2941223" cy="653807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2941223" cy="653807"/>
            </a:xfrm>
            <a:custGeom>
              <a:avLst/>
              <a:gdLst/>
              <a:ahLst/>
              <a:cxnLst/>
              <a:rect r="r" b="b" t="t" l="l"/>
              <a:pathLst>
                <a:path h="653807" w="2941223">
                  <a:moveTo>
                    <a:pt x="0" y="0"/>
                  </a:moveTo>
                  <a:lnTo>
                    <a:pt x="2941223" y="0"/>
                  </a:lnTo>
                  <a:lnTo>
                    <a:pt x="2941223" y="653807"/>
                  </a:lnTo>
                  <a:lnTo>
                    <a:pt x="0" y="6538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0" y="-19050"/>
              <a:ext cx="2941223" cy="67285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2437">
                  <a:solidFill>
                    <a:srgbClr val="E0D6DE"/>
                  </a:solidFill>
                  <a:latin typeface="Arimo"/>
                  <a:ea typeface="Arimo"/>
                  <a:cs typeface="Arimo"/>
                  <a:sym typeface="Arimo"/>
                </a:rPr>
                <a:t>ChatGPT</a:t>
              </a: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1565712" y="6745065"/>
            <a:ext cx="10359918" cy="379542"/>
            <a:chOff x="0" y="0"/>
            <a:chExt cx="13813223" cy="506056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13813224" cy="506056"/>
            </a:xfrm>
            <a:custGeom>
              <a:avLst/>
              <a:gdLst/>
              <a:ahLst/>
              <a:cxnLst/>
              <a:rect r="r" b="b" t="t" l="l"/>
              <a:pathLst>
                <a:path h="506056" w="13813224">
                  <a:moveTo>
                    <a:pt x="0" y="0"/>
                  </a:moveTo>
                  <a:lnTo>
                    <a:pt x="13813224" y="0"/>
                  </a:lnTo>
                  <a:lnTo>
                    <a:pt x="13813224" y="506056"/>
                  </a:lnTo>
                  <a:lnTo>
                    <a:pt x="0" y="5060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0" y="-85725"/>
              <a:ext cx="13813223" cy="591781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87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Versatile research assistant with Custom GPTs for library tasks</a:t>
              </a:r>
            </a:p>
          </p:txBody>
        </p:sp>
      </p:grpSp>
      <p:sp>
        <p:nvSpPr>
          <p:cNvPr name="Freeform 45" id="45" descr="preencoded.png"/>
          <p:cNvSpPr/>
          <p:nvPr/>
        </p:nvSpPr>
        <p:spPr>
          <a:xfrm flipH="false" flipV="false" rot="0">
            <a:off x="418734" y="7386497"/>
            <a:ext cx="882346" cy="1355758"/>
          </a:xfrm>
          <a:custGeom>
            <a:avLst/>
            <a:gdLst/>
            <a:ahLst/>
            <a:cxnLst/>
            <a:rect r="r" b="b" t="t" l="l"/>
            <a:pathLst>
              <a:path h="1355758" w="882346">
                <a:moveTo>
                  <a:pt x="0" y="0"/>
                </a:moveTo>
                <a:lnTo>
                  <a:pt x="882346" y="0"/>
                </a:lnTo>
                <a:lnTo>
                  <a:pt x="882346" y="1355759"/>
                </a:lnTo>
                <a:lnTo>
                  <a:pt x="0" y="13557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3862" t="0" r="-13862" b="0"/>
            </a:stretch>
          </a:blipFill>
        </p:spPr>
      </p:sp>
      <p:grpSp>
        <p:nvGrpSpPr>
          <p:cNvPr name="Group 46" id="46"/>
          <p:cNvGrpSpPr/>
          <p:nvPr/>
        </p:nvGrpSpPr>
        <p:grpSpPr>
          <a:xfrm rot="0">
            <a:off x="1565712" y="7612347"/>
            <a:ext cx="2205917" cy="490355"/>
            <a:chOff x="0" y="0"/>
            <a:chExt cx="2941223" cy="653807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2941223" cy="653807"/>
            </a:xfrm>
            <a:custGeom>
              <a:avLst/>
              <a:gdLst/>
              <a:ahLst/>
              <a:cxnLst/>
              <a:rect r="r" b="b" t="t" l="l"/>
              <a:pathLst>
                <a:path h="653807" w="2941223">
                  <a:moveTo>
                    <a:pt x="0" y="0"/>
                  </a:moveTo>
                  <a:lnTo>
                    <a:pt x="2941223" y="0"/>
                  </a:lnTo>
                  <a:lnTo>
                    <a:pt x="2941223" y="653807"/>
                  </a:lnTo>
                  <a:lnTo>
                    <a:pt x="0" y="6538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8" id="48"/>
            <p:cNvSpPr txBox="true"/>
            <p:nvPr/>
          </p:nvSpPr>
          <p:spPr>
            <a:xfrm>
              <a:off x="0" y="-19050"/>
              <a:ext cx="2941223" cy="672857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062"/>
                </a:lnSpc>
              </a:pPr>
              <a:r>
                <a:rPr lang="en-US" sz="2437">
                  <a:solidFill>
                    <a:srgbClr val="E0D6DE"/>
                  </a:solidFill>
                  <a:latin typeface="Arimo"/>
                  <a:ea typeface="Arimo"/>
                  <a:cs typeface="Arimo"/>
                  <a:sym typeface="Arimo"/>
                </a:rPr>
                <a:t>Gamma</a:t>
              </a: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1565712" y="8100824"/>
            <a:ext cx="10359918" cy="379542"/>
            <a:chOff x="0" y="0"/>
            <a:chExt cx="13813223" cy="506056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13813224" cy="506056"/>
            </a:xfrm>
            <a:custGeom>
              <a:avLst/>
              <a:gdLst/>
              <a:ahLst/>
              <a:cxnLst/>
              <a:rect r="r" b="b" t="t" l="l"/>
              <a:pathLst>
                <a:path h="506056" w="13813224">
                  <a:moveTo>
                    <a:pt x="0" y="0"/>
                  </a:moveTo>
                  <a:lnTo>
                    <a:pt x="13813224" y="0"/>
                  </a:lnTo>
                  <a:lnTo>
                    <a:pt x="13813224" y="506056"/>
                  </a:lnTo>
                  <a:lnTo>
                    <a:pt x="0" y="5060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0" y="-85725"/>
              <a:ext cx="13813223" cy="591781"/>
            </a:xfrm>
            <a:prstGeom prst="rect">
              <a:avLst/>
            </a:prstGeom>
          </p:spPr>
          <p:txBody>
            <a:bodyPr anchor="t" rtlCol="false" tIns="0" lIns="0" bIns="0" rIns="0"/>
            <a:lstStyle/>
            <a:p>
              <a:pPr algn="l">
                <a:lnSpc>
                  <a:spcPts val="3187"/>
                </a:lnSpc>
              </a:pPr>
              <a:r>
                <a:rPr lang="en-US" sz="1937">
                  <a:solidFill>
                    <a:srgbClr val="E0D6DE"/>
                  </a:solidFill>
                  <a:latin typeface="Noto Sans"/>
                  <a:ea typeface="Noto Sans"/>
                  <a:cs typeface="Noto Sans"/>
                  <a:sym typeface="Noto Sans"/>
                </a:rPr>
                <a:t>Creating presentations, documents, and visual content quickly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1F70">
                <a:alpha val="100000"/>
              </a:srgbClr>
            </a:gs>
            <a:gs pos="100000">
              <a:srgbClr val="6300F1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973093"/>
            <a:ext cx="8813748" cy="724407"/>
            <a:chOff x="0" y="0"/>
            <a:chExt cx="3217115" cy="26441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17115" cy="264416"/>
            </a:xfrm>
            <a:custGeom>
              <a:avLst/>
              <a:gdLst/>
              <a:ahLst/>
              <a:cxnLst/>
              <a:rect r="r" b="b" t="t" l="l"/>
              <a:pathLst>
                <a:path h="264416" w="3217115">
                  <a:moveTo>
                    <a:pt x="17568" y="0"/>
                  </a:moveTo>
                  <a:lnTo>
                    <a:pt x="3199547" y="0"/>
                  </a:lnTo>
                  <a:cubicBezTo>
                    <a:pt x="3209249" y="0"/>
                    <a:pt x="3217115" y="7865"/>
                    <a:pt x="3217115" y="17568"/>
                  </a:cubicBezTo>
                  <a:lnTo>
                    <a:pt x="3217115" y="246849"/>
                  </a:lnTo>
                  <a:cubicBezTo>
                    <a:pt x="3217115" y="251508"/>
                    <a:pt x="3215264" y="255976"/>
                    <a:pt x="3211969" y="259271"/>
                  </a:cubicBezTo>
                  <a:cubicBezTo>
                    <a:pt x="3208674" y="262566"/>
                    <a:pt x="3204206" y="264416"/>
                    <a:pt x="3199547" y="264416"/>
                  </a:cubicBezTo>
                  <a:lnTo>
                    <a:pt x="17568" y="264416"/>
                  </a:lnTo>
                  <a:cubicBezTo>
                    <a:pt x="7865" y="264416"/>
                    <a:pt x="0" y="256551"/>
                    <a:pt x="0" y="246849"/>
                  </a:cubicBezTo>
                  <a:lnTo>
                    <a:pt x="0" y="17568"/>
                  </a:lnTo>
                  <a:cubicBezTo>
                    <a:pt x="0" y="12909"/>
                    <a:pt x="1851" y="8440"/>
                    <a:pt x="5145" y="5145"/>
                  </a:cubicBezTo>
                  <a:cubicBezTo>
                    <a:pt x="8440" y="1851"/>
                    <a:pt x="12909" y="0"/>
                    <a:pt x="175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CF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17115" cy="3025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5763823"/>
            <a:ext cx="8813748" cy="724407"/>
            <a:chOff x="0" y="0"/>
            <a:chExt cx="3217115" cy="26441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217115" cy="264416"/>
            </a:xfrm>
            <a:custGeom>
              <a:avLst/>
              <a:gdLst/>
              <a:ahLst/>
              <a:cxnLst/>
              <a:rect r="r" b="b" t="t" l="l"/>
              <a:pathLst>
                <a:path h="264416" w="3217115">
                  <a:moveTo>
                    <a:pt x="17568" y="0"/>
                  </a:moveTo>
                  <a:lnTo>
                    <a:pt x="3199547" y="0"/>
                  </a:lnTo>
                  <a:cubicBezTo>
                    <a:pt x="3209249" y="0"/>
                    <a:pt x="3217115" y="7865"/>
                    <a:pt x="3217115" y="17568"/>
                  </a:cubicBezTo>
                  <a:lnTo>
                    <a:pt x="3217115" y="246849"/>
                  </a:lnTo>
                  <a:cubicBezTo>
                    <a:pt x="3217115" y="251508"/>
                    <a:pt x="3215264" y="255976"/>
                    <a:pt x="3211969" y="259271"/>
                  </a:cubicBezTo>
                  <a:cubicBezTo>
                    <a:pt x="3208674" y="262566"/>
                    <a:pt x="3204206" y="264416"/>
                    <a:pt x="3199547" y="264416"/>
                  </a:cubicBezTo>
                  <a:lnTo>
                    <a:pt x="17568" y="264416"/>
                  </a:lnTo>
                  <a:cubicBezTo>
                    <a:pt x="7865" y="264416"/>
                    <a:pt x="0" y="256551"/>
                    <a:pt x="0" y="246849"/>
                  </a:cubicBezTo>
                  <a:lnTo>
                    <a:pt x="0" y="17568"/>
                  </a:lnTo>
                  <a:cubicBezTo>
                    <a:pt x="0" y="12909"/>
                    <a:pt x="1851" y="8440"/>
                    <a:pt x="5145" y="5145"/>
                  </a:cubicBezTo>
                  <a:cubicBezTo>
                    <a:pt x="8440" y="1851"/>
                    <a:pt x="12909" y="0"/>
                    <a:pt x="175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CF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217115" cy="3025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316333" y="4177157"/>
            <a:ext cx="316279" cy="316279"/>
          </a:xfrm>
          <a:custGeom>
            <a:avLst/>
            <a:gdLst/>
            <a:ahLst/>
            <a:cxnLst/>
            <a:rect r="r" b="b" t="t" l="l"/>
            <a:pathLst>
              <a:path h="316279" w="316279">
                <a:moveTo>
                  <a:pt x="0" y="0"/>
                </a:moveTo>
                <a:lnTo>
                  <a:pt x="316279" y="0"/>
                </a:lnTo>
                <a:lnTo>
                  <a:pt x="316279" y="316279"/>
                </a:lnTo>
                <a:lnTo>
                  <a:pt x="0" y="3162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16333" y="5967887"/>
            <a:ext cx="316279" cy="316279"/>
          </a:xfrm>
          <a:custGeom>
            <a:avLst/>
            <a:gdLst/>
            <a:ahLst/>
            <a:cxnLst/>
            <a:rect r="r" b="b" t="t" l="l"/>
            <a:pathLst>
              <a:path h="316279" w="316279">
                <a:moveTo>
                  <a:pt x="0" y="0"/>
                </a:moveTo>
                <a:lnTo>
                  <a:pt x="316279" y="0"/>
                </a:lnTo>
                <a:lnTo>
                  <a:pt x="316279" y="316279"/>
                </a:lnTo>
                <a:lnTo>
                  <a:pt x="0" y="3162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0" y="9847906"/>
            <a:ext cx="11275065" cy="439094"/>
            <a:chOff x="0" y="0"/>
            <a:chExt cx="472980" cy="184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72980" cy="18420"/>
            </a:xfrm>
            <a:custGeom>
              <a:avLst/>
              <a:gdLst/>
              <a:ahLst/>
              <a:cxnLst/>
              <a:rect r="r" b="b" t="t" l="l"/>
              <a:pathLst>
                <a:path h="18420" w="472980">
                  <a:moveTo>
                    <a:pt x="0" y="0"/>
                  </a:moveTo>
                  <a:lnTo>
                    <a:pt x="472980" y="0"/>
                  </a:lnTo>
                  <a:lnTo>
                    <a:pt x="472980" y="18420"/>
                  </a:lnTo>
                  <a:lnTo>
                    <a:pt x="0" y="1842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472980" cy="565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28700" y="7554553"/>
            <a:ext cx="8813748" cy="724407"/>
            <a:chOff x="0" y="0"/>
            <a:chExt cx="3217115" cy="26441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217115" cy="264416"/>
            </a:xfrm>
            <a:custGeom>
              <a:avLst/>
              <a:gdLst/>
              <a:ahLst/>
              <a:cxnLst/>
              <a:rect r="r" b="b" t="t" l="l"/>
              <a:pathLst>
                <a:path h="264416" w="3217115">
                  <a:moveTo>
                    <a:pt x="17568" y="0"/>
                  </a:moveTo>
                  <a:lnTo>
                    <a:pt x="3199547" y="0"/>
                  </a:lnTo>
                  <a:cubicBezTo>
                    <a:pt x="3209249" y="0"/>
                    <a:pt x="3217115" y="7865"/>
                    <a:pt x="3217115" y="17568"/>
                  </a:cubicBezTo>
                  <a:lnTo>
                    <a:pt x="3217115" y="246849"/>
                  </a:lnTo>
                  <a:cubicBezTo>
                    <a:pt x="3217115" y="251508"/>
                    <a:pt x="3215264" y="255976"/>
                    <a:pt x="3211969" y="259271"/>
                  </a:cubicBezTo>
                  <a:cubicBezTo>
                    <a:pt x="3208674" y="262566"/>
                    <a:pt x="3204206" y="264416"/>
                    <a:pt x="3199547" y="264416"/>
                  </a:cubicBezTo>
                  <a:lnTo>
                    <a:pt x="17568" y="264416"/>
                  </a:lnTo>
                  <a:cubicBezTo>
                    <a:pt x="7865" y="264416"/>
                    <a:pt x="0" y="256551"/>
                    <a:pt x="0" y="246849"/>
                  </a:cubicBezTo>
                  <a:lnTo>
                    <a:pt x="0" y="17568"/>
                  </a:lnTo>
                  <a:cubicBezTo>
                    <a:pt x="0" y="12909"/>
                    <a:pt x="1851" y="8440"/>
                    <a:pt x="5145" y="5145"/>
                  </a:cubicBezTo>
                  <a:cubicBezTo>
                    <a:pt x="8440" y="1851"/>
                    <a:pt x="12909" y="0"/>
                    <a:pt x="175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CF00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3217115" cy="3025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316333" y="7758616"/>
            <a:ext cx="316279" cy="316279"/>
          </a:xfrm>
          <a:custGeom>
            <a:avLst/>
            <a:gdLst/>
            <a:ahLst/>
            <a:cxnLst/>
            <a:rect r="r" b="b" t="t" l="l"/>
            <a:pathLst>
              <a:path h="316279" w="316279">
                <a:moveTo>
                  <a:pt x="0" y="0"/>
                </a:moveTo>
                <a:lnTo>
                  <a:pt x="316279" y="0"/>
                </a:lnTo>
                <a:lnTo>
                  <a:pt x="316279" y="316280"/>
                </a:lnTo>
                <a:lnTo>
                  <a:pt x="0" y="3162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0180460" y="0"/>
            <a:ext cx="9938855" cy="10287000"/>
            <a:chOff x="0" y="0"/>
            <a:chExt cx="588969" cy="6096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88969" cy="609600"/>
            </a:xfrm>
            <a:custGeom>
              <a:avLst/>
              <a:gdLst/>
              <a:ahLst/>
              <a:cxnLst/>
              <a:rect r="r" b="b" t="t" l="l"/>
              <a:pathLst>
                <a:path h="609600" w="588969">
                  <a:moveTo>
                    <a:pt x="203200" y="0"/>
                  </a:moveTo>
                  <a:lnTo>
                    <a:pt x="588969" y="0"/>
                  </a:lnTo>
                  <a:lnTo>
                    <a:pt x="38576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4"/>
              <a:stretch>
                <a:fillRect l="-27627" t="0" r="-27627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7211675" y="5691506"/>
            <a:ext cx="3063663" cy="4595494"/>
            <a:chOff x="0" y="0"/>
            <a:chExt cx="406400" cy="6096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1028700" y="1057275"/>
            <a:ext cx="11803567" cy="1483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197"/>
              </a:lnSpc>
              <a:spcBef>
                <a:spcPct val="0"/>
              </a:spcBef>
            </a:pPr>
            <a:r>
              <a:rPr lang="en-US" sz="8712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THE FUTURE OF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28700" y="1966155"/>
            <a:ext cx="11803567" cy="1483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197"/>
              </a:lnSpc>
              <a:spcBef>
                <a:spcPct val="0"/>
              </a:spcBef>
            </a:pPr>
            <a:r>
              <a:rPr lang="en-US" sz="8712">
                <a:solidFill>
                  <a:srgbClr val="FFCF00"/>
                </a:solidFill>
                <a:latin typeface="Squada One"/>
                <a:ea typeface="Squada One"/>
                <a:cs typeface="Squada One"/>
                <a:sym typeface="Squada One"/>
              </a:rPr>
              <a:t>LIBRARIES &amp; AI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28700" y="4799730"/>
            <a:ext cx="8813748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 augments librarian expertise. It handles routine tasks while staff focus on complex services.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8700" y="6590460"/>
            <a:ext cx="8813748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Librarians become AI literacy educators. They help patrons navigate the AI landscape.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809105" y="4156207"/>
            <a:ext cx="3941481" cy="347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4"/>
              </a:lnSpc>
              <a:spcBef>
                <a:spcPct val="0"/>
              </a:spcBef>
            </a:pPr>
            <a:r>
              <a:rPr lang="en-US" b="true" sz="2081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 AS PARTNER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809105" y="5946937"/>
            <a:ext cx="5260550" cy="347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4"/>
              </a:lnSpc>
              <a:spcBef>
                <a:spcPct val="0"/>
              </a:spcBef>
            </a:pPr>
            <a:r>
              <a:rPr lang="en-US" b="true" sz="2081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SKILL EVOLUTION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28700" y="8381189"/>
            <a:ext cx="8813748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 powers metadata tagging and knowledge organization. It improves discovery and accessibility.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809105" y="7737667"/>
            <a:ext cx="5790889" cy="347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4"/>
              </a:lnSpc>
              <a:spcBef>
                <a:spcPct val="0"/>
              </a:spcBef>
            </a:pPr>
            <a:r>
              <a:rPr lang="en-US" b="true" sz="2081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ENHANCED SYSTEMS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1F70">
                <a:alpha val="100000"/>
              </a:srgbClr>
            </a:gs>
            <a:gs pos="100000">
              <a:srgbClr val="6300F1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568871" y="1057275"/>
            <a:ext cx="9150258" cy="1483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96"/>
              </a:lnSpc>
              <a:spcBef>
                <a:spcPct val="0"/>
              </a:spcBef>
            </a:pPr>
            <a:r>
              <a:rPr lang="en-US" sz="8712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CONCLUSION &amp;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3267301" y="1966155"/>
            <a:ext cx="11753399" cy="1483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96"/>
              </a:lnSpc>
              <a:spcBef>
                <a:spcPct val="0"/>
              </a:spcBef>
            </a:pPr>
            <a:r>
              <a:rPr lang="en-US" sz="8712">
                <a:solidFill>
                  <a:srgbClr val="FFCF00"/>
                </a:solidFill>
                <a:latin typeface="Squada One"/>
                <a:ea typeface="Squada One"/>
                <a:cs typeface="Squada One"/>
                <a:sym typeface="Squada One"/>
              </a:rPr>
              <a:t>CALL TO ACTION</a:t>
            </a:r>
          </a:p>
        </p:txBody>
      </p:sp>
      <p:sp>
        <p:nvSpPr>
          <p:cNvPr name="AutoShape 4" id="4"/>
          <p:cNvSpPr/>
          <p:nvPr/>
        </p:nvSpPr>
        <p:spPr>
          <a:xfrm flipV="true">
            <a:off x="2121293" y="4352831"/>
            <a:ext cx="6614331" cy="36764"/>
          </a:xfrm>
          <a:prstGeom prst="line">
            <a:avLst/>
          </a:prstGeom>
          <a:ln cap="flat" w="38100">
            <a:solidFill>
              <a:srgbClr val="FFC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flipV="true">
            <a:off x="2121293" y="6746045"/>
            <a:ext cx="6614331" cy="36764"/>
          </a:xfrm>
          <a:prstGeom prst="line">
            <a:avLst/>
          </a:prstGeom>
          <a:ln cap="flat" w="38100">
            <a:solidFill>
              <a:srgbClr val="FFC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flipV="true">
            <a:off x="9750177" y="4364785"/>
            <a:ext cx="6614331" cy="24810"/>
          </a:xfrm>
          <a:prstGeom prst="line">
            <a:avLst/>
          </a:prstGeom>
          <a:ln cap="flat" w="38100">
            <a:solidFill>
              <a:srgbClr val="FFC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flipV="true">
            <a:off x="9750177" y="6746045"/>
            <a:ext cx="6614331" cy="36764"/>
          </a:xfrm>
          <a:prstGeom prst="line">
            <a:avLst/>
          </a:prstGeom>
          <a:ln cap="flat" w="38100">
            <a:solidFill>
              <a:srgbClr val="FFC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904443" y="4135981"/>
            <a:ext cx="433701" cy="433701"/>
          </a:xfrm>
          <a:custGeom>
            <a:avLst/>
            <a:gdLst/>
            <a:ahLst/>
            <a:cxnLst/>
            <a:rect r="r" b="b" t="t" l="l"/>
            <a:pathLst>
              <a:path h="433701" w="433701">
                <a:moveTo>
                  <a:pt x="0" y="0"/>
                </a:moveTo>
                <a:lnTo>
                  <a:pt x="433701" y="0"/>
                </a:lnTo>
                <a:lnTo>
                  <a:pt x="433701" y="433701"/>
                </a:lnTo>
                <a:lnTo>
                  <a:pt x="0" y="433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904443" y="6529194"/>
            <a:ext cx="433701" cy="433701"/>
          </a:xfrm>
          <a:custGeom>
            <a:avLst/>
            <a:gdLst/>
            <a:ahLst/>
            <a:cxnLst/>
            <a:rect r="r" b="b" t="t" l="l"/>
            <a:pathLst>
              <a:path h="433701" w="433701">
                <a:moveTo>
                  <a:pt x="0" y="0"/>
                </a:moveTo>
                <a:lnTo>
                  <a:pt x="433701" y="0"/>
                </a:lnTo>
                <a:lnTo>
                  <a:pt x="433701" y="433701"/>
                </a:lnTo>
                <a:lnTo>
                  <a:pt x="0" y="433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533326" y="4135981"/>
            <a:ext cx="433701" cy="433701"/>
          </a:xfrm>
          <a:custGeom>
            <a:avLst/>
            <a:gdLst/>
            <a:ahLst/>
            <a:cxnLst/>
            <a:rect r="r" b="b" t="t" l="l"/>
            <a:pathLst>
              <a:path h="433701" w="433701">
                <a:moveTo>
                  <a:pt x="0" y="0"/>
                </a:moveTo>
                <a:lnTo>
                  <a:pt x="433701" y="0"/>
                </a:lnTo>
                <a:lnTo>
                  <a:pt x="433701" y="433701"/>
                </a:lnTo>
                <a:lnTo>
                  <a:pt x="0" y="433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533326" y="6529194"/>
            <a:ext cx="433701" cy="433701"/>
          </a:xfrm>
          <a:custGeom>
            <a:avLst/>
            <a:gdLst/>
            <a:ahLst/>
            <a:cxnLst/>
            <a:rect r="r" b="b" t="t" l="l"/>
            <a:pathLst>
              <a:path h="433701" w="433701">
                <a:moveTo>
                  <a:pt x="0" y="0"/>
                </a:moveTo>
                <a:lnTo>
                  <a:pt x="433701" y="0"/>
                </a:lnTo>
                <a:lnTo>
                  <a:pt x="433701" y="433701"/>
                </a:lnTo>
                <a:lnTo>
                  <a:pt x="0" y="433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570668" y="4751682"/>
            <a:ext cx="5736289" cy="709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9"/>
              </a:lnSpc>
              <a:spcBef>
                <a:spcPct val="0"/>
              </a:spcBef>
            </a:pPr>
            <a:r>
              <a:rPr lang="en-US" sz="206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Lead ethical AI adoption in your library. Don't wait for others to set the standard.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570668" y="7144896"/>
            <a:ext cx="5736289" cy="709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9"/>
              </a:lnSpc>
              <a:spcBef>
                <a:spcPct val="0"/>
              </a:spcBef>
            </a:pPr>
            <a:r>
              <a:rPr lang="en-US" sz="206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Partner with IT, faculty, and administration. Develop comprehensive AI strategies.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199552" y="4751682"/>
            <a:ext cx="5736289" cy="709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9"/>
              </a:lnSpc>
              <a:spcBef>
                <a:spcPct val="0"/>
              </a:spcBef>
            </a:pPr>
            <a:r>
              <a:rPr lang="en-US" sz="206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Pilot AI projects in reference or outreach. Learn from small implementations.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199552" y="7144896"/>
            <a:ext cx="5736289" cy="709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9"/>
              </a:lnSpc>
              <a:spcBef>
                <a:spcPct val="0"/>
              </a:spcBef>
            </a:pPr>
            <a:r>
              <a:rPr lang="en-US" sz="206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Promote digital fluency through education. Teach responsible AI use.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570668" y="4114549"/>
            <a:ext cx="6064979" cy="435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22"/>
              </a:lnSpc>
              <a:spcBef>
                <a:spcPct val="0"/>
              </a:spcBef>
            </a:pPr>
            <a:r>
              <a:rPr lang="en-US" b="true" sz="2587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 PROACTIVE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570668" y="6507762"/>
            <a:ext cx="5736289" cy="435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22"/>
              </a:lnSpc>
              <a:spcBef>
                <a:spcPct val="0"/>
              </a:spcBef>
            </a:pPr>
            <a:r>
              <a:rPr lang="en-US" b="true" sz="2587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COLLABORATE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199552" y="4114549"/>
            <a:ext cx="6066827" cy="435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22"/>
              </a:lnSpc>
              <a:spcBef>
                <a:spcPct val="0"/>
              </a:spcBef>
            </a:pPr>
            <a:r>
              <a:rPr lang="en-US" b="true" sz="2587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START SMALL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199552" y="6541374"/>
            <a:ext cx="5553924" cy="435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22"/>
              </a:lnSpc>
              <a:spcBef>
                <a:spcPct val="0"/>
              </a:spcBef>
            </a:pPr>
            <a:r>
              <a:rPr lang="en-US" b="true" sz="2587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EMPOWER PATRONS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0" y="9847906"/>
            <a:ext cx="18288000" cy="439094"/>
            <a:chOff x="0" y="0"/>
            <a:chExt cx="767166" cy="1842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767166" cy="18420"/>
            </a:xfrm>
            <a:custGeom>
              <a:avLst/>
              <a:gdLst/>
              <a:ahLst/>
              <a:cxnLst/>
              <a:rect r="r" b="b" t="t" l="l"/>
              <a:pathLst>
                <a:path h="18420" w="767166">
                  <a:moveTo>
                    <a:pt x="0" y="0"/>
                  </a:moveTo>
                  <a:lnTo>
                    <a:pt x="767166" y="0"/>
                  </a:lnTo>
                  <a:lnTo>
                    <a:pt x="767166" y="18420"/>
                  </a:lnTo>
                  <a:lnTo>
                    <a:pt x="0" y="1842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767166" cy="565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-1700886" y="2407223"/>
            <a:ext cx="3283477" cy="4925215"/>
            <a:chOff x="0" y="0"/>
            <a:chExt cx="406400" cy="6096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6705409" y="2407223"/>
            <a:ext cx="3283477" cy="4925215"/>
            <a:chOff x="0" y="0"/>
            <a:chExt cx="406400" cy="6096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40640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2292833" y="901028"/>
            <a:ext cx="1849067" cy="866750"/>
          </a:xfrm>
          <a:custGeom>
            <a:avLst/>
            <a:gdLst/>
            <a:ahLst/>
            <a:cxnLst/>
            <a:rect r="r" b="b" t="t" l="l"/>
            <a:pathLst>
              <a:path h="866750" w="1849067">
                <a:moveTo>
                  <a:pt x="0" y="0"/>
                </a:moveTo>
                <a:lnTo>
                  <a:pt x="1849067" y="0"/>
                </a:lnTo>
                <a:lnTo>
                  <a:pt x="1849067" y="866750"/>
                </a:lnTo>
                <a:lnTo>
                  <a:pt x="0" y="866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true" flipV="false" rot="0">
            <a:off x="14146100" y="901028"/>
            <a:ext cx="1849067" cy="866750"/>
          </a:xfrm>
          <a:custGeom>
            <a:avLst/>
            <a:gdLst/>
            <a:ahLst/>
            <a:cxnLst/>
            <a:rect r="r" b="b" t="t" l="l"/>
            <a:pathLst>
              <a:path h="866750" w="1849067">
                <a:moveTo>
                  <a:pt x="1849067" y="0"/>
                </a:moveTo>
                <a:lnTo>
                  <a:pt x="0" y="0"/>
                </a:lnTo>
                <a:lnTo>
                  <a:pt x="0" y="866750"/>
                </a:lnTo>
                <a:lnTo>
                  <a:pt x="1849067" y="866750"/>
                </a:lnTo>
                <a:lnTo>
                  <a:pt x="184906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1F70">
                <a:alpha val="100000"/>
              </a:srgbClr>
            </a:gs>
            <a:gs pos="100000">
              <a:srgbClr val="6300F1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9847906"/>
            <a:ext cx="18288000" cy="439094"/>
            <a:chOff x="0" y="0"/>
            <a:chExt cx="767166" cy="184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67166" cy="18420"/>
            </a:xfrm>
            <a:custGeom>
              <a:avLst/>
              <a:gdLst/>
              <a:ahLst/>
              <a:cxnLst/>
              <a:rect r="r" b="b" t="t" l="l"/>
              <a:pathLst>
                <a:path h="18420" w="767166">
                  <a:moveTo>
                    <a:pt x="0" y="0"/>
                  </a:moveTo>
                  <a:lnTo>
                    <a:pt x="767166" y="0"/>
                  </a:lnTo>
                  <a:lnTo>
                    <a:pt x="767166" y="18420"/>
                  </a:lnTo>
                  <a:lnTo>
                    <a:pt x="0" y="1842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767166" cy="565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674440" y="8100276"/>
            <a:ext cx="12928357" cy="2186724"/>
            <a:chOff x="0" y="0"/>
            <a:chExt cx="3604079" cy="6096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604078" cy="609600"/>
            </a:xfrm>
            <a:custGeom>
              <a:avLst/>
              <a:gdLst/>
              <a:ahLst/>
              <a:cxnLst/>
              <a:rect r="r" b="b" t="t" l="l"/>
              <a:pathLst>
                <a:path h="609600" w="3604078">
                  <a:moveTo>
                    <a:pt x="203200" y="0"/>
                  </a:moveTo>
                  <a:lnTo>
                    <a:pt x="3604078" y="0"/>
                  </a:lnTo>
                  <a:lnTo>
                    <a:pt x="3400878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01600" y="-38100"/>
              <a:ext cx="3400879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8722678" y="0"/>
            <a:ext cx="11402454" cy="10287000"/>
            <a:chOff x="0" y="0"/>
            <a:chExt cx="675701" cy="6096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75701" cy="609600"/>
            </a:xfrm>
            <a:custGeom>
              <a:avLst/>
              <a:gdLst/>
              <a:ahLst/>
              <a:cxnLst/>
              <a:rect r="r" b="b" t="t" l="l"/>
              <a:pathLst>
                <a:path h="609600" w="675701">
                  <a:moveTo>
                    <a:pt x="472501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675701" y="609600"/>
                  </a:lnTo>
                  <a:lnTo>
                    <a:pt x="472501" y="0"/>
                  </a:lnTo>
                  <a:close/>
                </a:path>
              </a:pathLst>
            </a:custGeom>
            <a:blipFill>
              <a:blip r:embed="rId2"/>
              <a:stretch>
                <a:fillRect l="-17896" t="0" r="-17896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7259300" y="0"/>
            <a:ext cx="3559545" cy="5339318"/>
            <a:chOff x="0" y="0"/>
            <a:chExt cx="406400" cy="6096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40640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8542870" y="8667389"/>
            <a:ext cx="1849067" cy="866750"/>
          </a:xfrm>
          <a:custGeom>
            <a:avLst/>
            <a:gdLst/>
            <a:ahLst/>
            <a:cxnLst/>
            <a:rect r="r" b="b" t="t" l="l"/>
            <a:pathLst>
              <a:path h="866750" w="1849067">
                <a:moveTo>
                  <a:pt x="0" y="0"/>
                </a:moveTo>
                <a:lnTo>
                  <a:pt x="1849067" y="0"/>
                </a:lnTo>
                <a:lnTo>
                  <a:pt x="1849067" y="866750"/>
                </a:lnTo>
                <a:lnTo>
                  <a:pt x="0" y="866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75402" y="6885944"/>
            <a:ext cx="704469" cy="704469"/>
          </a:xfrm>
          <a:custGeom>
            <a:avLst/>
            <a:gdLst/>
            <a:ahLst/>
            <a:cxnLst/>
            <a:rect r="r" b="b" t="t" l="l"/>
            <a:pathLst>
              <a:path h="704469" w="704469">
                <a:moveTo>
                  <a:pt x="0" y="0"/>
                </a:moveTo>
                <a:lnTo>
                  <a:pt x="704469" y="0"/>
                </a:lnTo>
                <a:lnTo>
                  <a:pt x="704469" y="704469"/>
                </a:lnTo>
                <a:lnTo>
                  <a:pt x="0" y="704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28700" y="7820511"/>
            <a:ext cx="700103" cy="700103"/>
          </a:xfrm>
          <a:custGeom>
            <a:avLst/>
            <a:gdLst/>
            <a:ahLst/>
            <a:cxnLst/>
            <a:rect r="r" b="b" t="t" l="l"/>
            <a:pathLst>
              <a:path h="700103" w="700103">
                <a:moveTo>
                  <a:pt x="0" y="0"/>
                </a:moveTo>
                <a:lnTo>
                  <a:pt x="700103" y="0"/>
                </a:lnTo>
                <a:lnTo>
                  <a:pt x="700103" y="700103"/>
                </a:lnTo>
                <a:lnTo>
                  <a:pt x="0" y="7001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28700" y="1152420"/>
            <a:ext cx="8438704" cy="2808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925"/>
              </a:lnSpc>
              <a:spcBef>
                <a:spcPct val="0"/>
              </a:spcBef>
            </a:pPr>
            <a:r>
              <a:rPr lang="en-US" sz="16375">
                <a:solidFill>
                  <a:srgbClr val="FFCF00"/>
                </a:solidFill>
                <a:latin typeface="Squada One"/>
                <a:ea typeface="Squada One"/>
                <a:cs typeface="Squada One"/>
                <a:sym typeface="Squada One"/>
              </a:rPr>
              <a:t>THANK YOU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954381" y="7990163"/>
            <a:ext cx="4531834" cy="322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88"/>
              </a:lnSpc>
            </a:pPr>
            <a:r>
              <a:rPr lang="en-US" sz="1920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www.linkedin.com/in/donteperry/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954381" y="7057779"/>
            <a:ext cx="4303493" cy="322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88"/>
              </a:lnSpc>
              <a:spcBef>
                <a:spcPct val="0"/>
              </a:spcBef>
            </a:pPr>
            <a:r>
              <a:rPr lang="en-US" b="true" sz="1920" spc="-38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donte.perry@rccc.edu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700" y="4261224"/>
            <a:ext cx="7982325" cy="1338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24"/>
              </a:lnSpc>
              <a:spcBef>
                <a:spcPct val="0"/>
              </a:spcBef>
            </a:pPr>
            <a:r>
              <a:rPr lang="en-US" sz="258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If you have any further questions or would like to discuss anything in more detail, please feel free to reach out to me.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028700" y="8750712"/>
            <a:ext cx="700103" cy="700103"/>
          </a:xfrm>
          <a:custGeom>
            <a:avLst/>
            <a:gdLst/>
            <a:ahLst/>
            <a:cxnLst/>
            <a:rect r="r" b="b" t="t" l="l"/>
            <a:pathLst>
              <a:path h="700103" w="700103">
                <a:moveTo>
                  <a:pt x="0" y="0"/>
                </a:moveTo>
                <a:lnTo>
                  <a:pt x="700103" y="0"/>
                </a:lnTo>
                <a:lnTo>
                  <a:pt x="700103" y="700103"/>
                </a:lnTo>
                <a:lnTo>
                  <a:pt x="0" y="700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954381" y="8906202"/>
            <a:ext cx="3728580" cy="3414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02"/>
              </a:lnSpc>
              <a:spcBef>
                <a:spcPct val="0"/>
              </a:spcBef>
            </a:pPr>
            <a:r>
              <a:rPr lang="en-US" b="true" sz="193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donteperry.com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1F70">
                <a:alpha val="100000"/>
              </a:srgbClr>
            </a:gs>
            <a:gs pos="100000">
              <a:srgbClr val="6300F1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981599"/>
            <a:ext cx="8813748" cy="724407"/>
            <a:chOff x="0" y="0"/>
            <a:chExt cx="3217115" cy="26441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17115" cy="264416"/>
            </a:xfrm>
            <a:custGeom>
              <a:avLst/>
              <a:gdLst/>
              <a:ahLst/>
              <a:cxnLst/>
              <a:rect r="r" b="b" t="t" l="l"/>
              <a:pathLst>
                <a:path h="264416" w="3217115">
                  <a:moveTo>
                    <a:pt x="17568" y="0"/>
                  </a:moveTo>
                  <a:lnTo>
                    <a:pt x="3199547" y="0"/>
                  </a:lnTo>
                  <a:cubicBezTo>
                    <a:pt x="3209249" y="0"/>
                    <a:pt x="3217115" y="7865"/>
                    <a:pt x="3217115" y="17568"/>
                  </a:cubicBezTo>
                  <a:lnTo>
                    <a:pt x="3217115" y="246849"/>
                  </a:lnTo>
                  <a:cubicBezTo>
                    <a:pt x="3217115" y="251508"/>
                    <a:pt x="3215264" y="255976"/>
                    <a:pt x="3211969" y="259271"/>
                  </a:cubicBezTo>
                  <a:cubicBezTo>
                    <a:pt x="3208674" y="262566"/>
                    <a:pt x="3204206" y="264416"/>
                    <a:pt x="3199547" y="264416"/>
                  </a:cubicBezTo>
                  <a:lnTo>
                    <a:pt x="17568" y="264416"/>
                  </a:lnTo>
                  <a:cubicBezTo>
                    <a:pt x="7865" y="264416"/>
                    <a:pt x="0" y="256551"/>
                    <a:pt x="0" y="246849"/>
                  </a:cubicBezTo>
                  <a:lnTo>
                    <a:pt x="0" y="17568"/>
                  </a:lnTo>
                  <a:cubicBezTo>
                    <a:pt x="0" y="12909"/>
                    <a:pt x="1851" y="8440"/>
                    <a:pt x="5145" y="5145"/>
                  </a:cubicBezTo>
                  <a:cubicBezTo>
                    <a:pt x="8440" y="1851"/>
                    <a:pt x="12909" y="0"/>
                    <a:pt x="175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CF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17115" cy="3025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5772329"/>
            <a:ext cx="8813748" cy="724407"/>
            <a:chOff x="0" y="0"/>
            <a:chExt cx="3217115" cy="26441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217115" cy="264416"/>
            </a:xfrm>
            <a:custGeom>
              <a:avLst/>
              <a:gdLst/>
              <a:ahLst/>
              <a:cxnLst/>
              <a:rect r="r" b="b" t="t" l="l"/>
              <a:pathLst>
                <a:path h="264416" w="3217115">
                  <a:moveTo>
                    <a:pt x="17568" y="0"/>
                  </a:moveTo>
                  <a:lnTo>
                    <a:pt x="3199547" y="0"/>
                  </a:lnTo>
                  <a:cubicBezTo>
                    <a:pt x="3209249" y="0"/>
                    <a:pt x="3217115" y="7865"/>
                    <a:pt x="3217115" y="17568"/>
                  </a:cubicBezTo>
                  <a:lnTo>
                    <a:pt x="3217115" y="246849"/>
                  </a:lnTo>
                  <a:cubicBezTo>
                    <a:pt x="3217115" y="251508"/>
                    <a:pt x="3215264" y="255976"/>
                    <a:pt x="3211969" y="259271"/>
                  </a:cubicBezTo>
                  <a:cubicBezTo>
                    <a:pt x="3208674" y="262566"/>
                    <a:pt x="3204206" y="264416"/>
                    <a:pt x="3199547" y="264416"/>
                  </a:cubicBezTo>
                  <a:lnTo>
                    <a:pt x="17568" y="264416"/>
                  </a:lnTo>
                  <a:cubicBezTo>
                    <a:pt x="7865" y="264416"/>
                    <a:pt x="0" y="256551"/>
                    <a:pt x="0" y="246849"/>
                  </a:cubicBezTo>
                  <a:lnTo>
                    <a:pt x="0" y="17568"/>
                  </a:lnTo>
                  <a:cubicBezTo>
                    <a:pt x="0" y="12909"/>
                    <a:pt x="1851" y="8440"/>
                    <a:pt x="5145" y="5145"/>
                  </a:cubicBezTo>
                  <a:cubicBezTo>
                    <a:pt x="8440" y="1851"/>
                    <a:pt x="12909" y="0"/>
                    <a:pt x="175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CF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217115" cy="3025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316333" y="4185663"/>
            <a:ext cx="316279" cy="316279"/>
          </a:xfrm>
          <a:custGeom>
            <a:avLst/>
            <a:gdLst/>
            <a:ahLst/>
            <a:cxnLst/>
            <a:rect r="r" b="b" t="t" l="l"/>
            <a:pathLst>
              <a:path h="316279" w="316279">
                <a:moveTo>
                  <a:pt x="0" y="0"/>
                </a:moveTo>
                <a:lnTo>
                  <a:pt x="316279" y="0"/>
                </a:lnTo>
                <a:lnTo>
                  <a:pt x="316279" y="316279"/>
                </a:lnTo>
                <a:lnTo>
                  <a:pt x="0" y="3162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16333" y="5976393"/>
            <a:ext cx="316279" cy="316279"/>
          </a:xfrm>
          <a:custGeom>
            <a:avLst/>
            <a:gdLst/>
            <a:ahLst/>
            <a:cxnLst/>
            <a:rect r="r" b="b" t="t" l="l"/>
            <a:pathLst>
              <a:path h="316279" w="316279">
                <a:moveTo>
                  <a:pt x="0" y="0"/>
                </a:moveTo>
                <a:lnTo>
                  <a:pt x="316279" y="0"/>
                </a:lnTo>
                <a:lnTo>
                  <a:pt x="316279" y="316279"/>
                </a:lnTo>
                <a:lnTo>
                  <a:pt x="0" y="3162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0" y="9847906"/>
            <a:ext cx="11275065" cy="439094"/>
            <a:chOff x="0" y="0"/>
            <a:chExt cx="472980" cy="184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72980" cy="18420"/>
            </a:xfrm>
            <a:custGeom>
              <a:avLst/>
              <a:gdLst/>
              <a:ahLst/>
              <a:cxnLst/>
              <a:rect r="r" b="b" t="t" l="l"/>
              <a:pathLst>
                <a:path h="18420" w="472980">
                  <a:moveTo>
                    <a:pt x="0" y="0"/>
                  </a:moveTo>
                  <a:lnTo>
                    <a:pt x="472980" y="0"/>
                  </a:lnTo>
                  <a:lnTo>
                    <a:pt x="472980" y="18420"/>
                  </a:lnTo>
                  <a:lnTo>
                    <a:pt x="0" y="1842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472980" cy="565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28700" y="7439070"/>
            <a:ext cx="8813748" cy="724407"/>
            <a:chOff x="0" y="0"/>
            <a:chExt cx="3217115" cy="26441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217115" cy="264416"/>
            </a:xfrm>
            <a:custGeom>
              <a:avLst/>
              <a:gdLst/>
              <a:ahLst/>
              <a:cxnLst/>
              <a:rect r="r" b="b" t="t" l="l"/>
              <a:pathLst>
                <a:path h="264416" w="3217115">
                  <a:moveTo>
                    <a:pt x="17568" y="0"/>
                  </a:moveTo>
                  <a:lnTo>
                    <a:pt x="3199547" y="0"/>
                  </a:lnTo>
                  <a:cubicBezTo>
                    <a:pt x="3209249" y="0"/>
                    <a:pt x="3217115" y="7865"/>
                    <a:pt x="3217115" y="17568"/>
                  </a:cubicBezTo>
                  <a:lnTo>
                    <a:pt x="3217115" y="246849"/>
                  </a:lnTo>
                  <a:cubicBezTo>
                    <a:pt x="3217115" y="251508"/>
                    <a:pt x="3215264" y="255976"/>
                    <a:pt x="3211969" y="259271"/>
                  </a:cubicBezTo>
                  <a:cubicBezTo>
                    <a:pt x="3208674" y="262566"/>
                    <a:pt x="3204206" y="264416"/>
                    <a:pt x="3199547" y="264416"/>
                  </a:cubicBezTo>
                  <a:lnTo>
                    <a:pt x="17568" y="264416"/>
                  </a:lnTo>
                  <a:cubicBezTo>
                    <a:pt x="7865" y="264416"/>
                    <a:pt x="0" y="256551"/>
                    <a:pt x="0" y="246849"/>
                  </a:cubicBezTo>
                  <a:lnTo>
                    <a:pt x="0" y="17568"/>
                  </a:lnTo>
                  <a:cubicBezTo>
                    <a:pt x="0" y="12909"/>
                    <a:pt x="1851" y="8440"/>
                    <a:pt x="5145" y="5145"/>
                  </a:cubicBezTo>
                  <a:cubicBezTo>
                    <a:pt x="8440" y="1851"/>
                    <a:pt x="12909" y="0"/>
                    <a:pt x="175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CF00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3217115" cy="3025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316333" y="7643134"/>
            <a:ext cx="316279" cy="316279"/>
          </a:xfrm>
          <a:custGeom>
            <a:avLst/>
            <a:gdLst/>
            <a:ahLst/>
            <a:cxnLst/>
            <a:rect r="r" b="b" t="t" l="l"/>
            <a:pathLst>
              <a:path h="316279" w="316279">
                <a:moveTo>
                  <a:pt x="0" y="0"/>
                </a:moveTo>
                <a:lnTo>
                  <a:pt x="316279" y="0"/>
                </a:lnTo>
                <a:lnTo>
                  <a:pt x="316279" y="316279"/>
                </a:lnTo>
                <a:lnTo>
                  <a:pt x="0" y="3162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0180460" y="0"/>
            <a:ext cx="9938855" cy="10287000"/>
            <a:chOff x="0" y="0"/>
            <a:chExt cx="588969" cy="6096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88969" cy="609600"/>
            </a:xfrm>
            <a:custGeom>
              <a:avLst/>
              <a:gdLst/>
              <a:ahLst/>
              <a:cxnLst/>
              <a:rect r="r" b="b" t="t" l="l"/>
              <a:pathLst>
                <a:path h="609600" w="588969">
                  <a:moveTo>
                    <a:pt x="203200" y="0"/>
                  </a:moveTo>
                  <a:lnTo>
                    <a:pt x="588969" y="0"/>
                  </a:lnTo>
                  <a:lnTo>
                    <a:pt x="38576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4"/>
              <a:stretch>
                <a:fillRect l="-15531" t="0" r="-39673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7211675" y="5691506"/>
            <a:ext cx="3063663" cy="4595494"/>
            <a:chOff x="0" y="0"/>
            <a:chExt cx="406400" cy="6096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1028700" y="113676"/>
            <a:ext cx="11803567" cy="1483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197"/>
              </a:lnSpc>
              <a:spcBef>
                <a:spcPct val="0"/>
              </a:spcBef>
            </a:pPr>
            <a:r>
              <a:rPr lang="en-US" sz="8712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ABOUT YOUR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28700" y="1022557"/>
            <a:ext cx="11803567" cy="1483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197"/>
              </a:lnSpc>
              <a:spcBef>
                <a:spcPct val="0"/>
              </a:spcBef>
            </a:pPr>
            <a:r>
              <a:rPr lang="en-US" sz="8712">
                <a:solidFill>
                  <a:srgbClr val="FFCF00"/>
                </a:solidFill>
                <a:latin typeface="Squada One"/>
                <a:ea typeface="Squada One"/>
                <a:cs typeface="Squada One"/>
                <a:sym typeface="Squada One"/>
              </a:rPr>
              <a:t>PRESENTER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28700" y="4808236"/>
            <a:ext cx="8813748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Specializes in AI integration in academic settings, focusing on student success, digital fluency, and faculty development.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8700" y="6598965"/>
            <a:ext cx="8813748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Research generative AI tools (ChatGPT, Perplexity, Elicit, Consensus, Gamma, and more) for teaching, advising, and academic support.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809105" y="4164713"/>
            <a:ext cx="3941481" cy="347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4"/>
              </a:lnSpc>
              <a:spcBef>
                <a:spcPct val="0"/>
              </a:spcBef>
            </a:pPr>
            <a:r>
              <a:rPr lang="en-US" b="true" sz="2081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 INTEGRATION EXPERTISE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809105" y="5955443"/>
            <a:ext cx="7506175" cy="347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4"/>
              </a:lnSpc>
              <a:spcBef>
                <a:spcPct val="0"/>
              </a:spcBef>
            </a:pPr>
            <a:r>
              <a:rPr lang="en-US" b="true" sz="2081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ACTIVE AI RESEARCH &amp; APPLICATIONS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28700" y="8260519"/>
            <a:ext cx="9151760" cy="1461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67031" indent="-183515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Current Master of Science in Information and Cybersecurity Technology (MSICT) Graduate Student</a:t>
            </a:r>
          </a:p>
          <a:p>
            <a:pPr algn="l" marL="367031" indent="-183515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Holds a Master of Library Science (MLS) and Master of Information Science (MIS)</a:t>
            </a:r>
          </a:p>
          <a:p>
            <a:pPr algn="l" marL="367031" indent="-183515" lvl="1">
              <a:lnSpc>
                <a:spcPts val="2380"/>
              </a:lnSpc>
              <a:spcBef>
                <a:spcPct val="0"/>
              </a:spcBef>
              <a:buFont typeface="Arial"/>
              <a:buChar char="•"/>
            </a:pPr>
            <a:r>
              <a:rPr lang="en-US" sz="1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Focused on leveraging AI for practical applications in education, libraries, and digital learning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809105" y="7622185"/>
            <a:ext cx="8371355" cy="347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4"/>
              </a:lnSpc>
              <a:spcBef>
                <a:spcPct val="0"/>
              </a:spcBef>
            </a:pPr>
            <a:r>
              <a:rPr lang="en-US" b="true" sz="2081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EDUCATIONAL  BACKGROUND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28700" y="2567622"/>
            <a:ext cx="10246365" cy="10710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4"/>
              </a:lnSpc>
            </a:pPr>
            <a:r>
              <a:rPr lang="en-US" sz="2081" b="true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DONTE’ PERRY</a:t>
            </a:r>
          </a:p>
          <a:p>
            <a:pPr algn="l">
              <a:lnSpc>
                <a:spcPts val="2914"/>
              </a:lnSpc>
            </a:pPr>
            <a:r>
              <a:rPr lang="en-US" sz="2081" b="true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Faculty,</a:t>
            </a:r>
            <a:r>
              <a:rPr lang="en-US" sz="2081" b="true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INFORMATION TECHNOLOGY | ROWAN-CABARRUS CC (RCCC) </a:t>
            </a:r>
          </a:p>
          <a:p>
            <a:pPr algn="l">
              <a:lnSpc>
                <a:spcPts val="2914"/>
              </a:lnSpc>
              <a:spcBef>
                <a:spcPct val="0"/>
              </a:spcBef>
            </a:pPr>
            <a:r>
              <a:rPr lang="en-US" b="true" sz="2081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PRESIDENT | METROLINA LIBRARY ASSOCIATION (MLA)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1F70">
                <a:alpha val="100000"/>
              </a:srgbClr>
            </a:gs>
            <a:gs pos="100000">
              <a:srgbClr val="6300F1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729896" y="1057275"/>
            <a:ext cx="12828208" cy="1483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96"/>
              </a:lnSpc>
              <a:spcBef>
                <a:spcPct val="0"/>
              </a:spcBef>
            </a:pPr>
            <a:r>
              <a:rPr lang="en-US" sz="8712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THE LIBRARY'S ROLE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4211683" y="1966155"/>
            <a:ext cx="9864633" cy="1483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96"/>
              </a:lnSpc>
              <a:spcBef>
                <a:spcPct val="0"/>
              </a:spcBef>
            </a:pPr>
            <a:r>
              <a:rPr lang="en-US" sz="8712">
                <a:solidFill>
                  <a:srgbClr val="FFCF00"/>
                </a:solidFill>
                <a:latin typeface="Squada One"/>
                <a:ea typeface="Squada One"/>
                <a:cs typeface="Squada One"/>
                <a:sym typeface="Squada One"/>
              </a:rPr>
              <a:t>IN THE AI ERA</a:t>
            </a:r>
          </a:p>
        </p:txBody>
      </p:sp>
      <p:sp>
        <p:nvSpPr>
          <p:cNvPr name="AutoShape 4" id="4"/>
          <p:cNvSpPr/>
          <p:nvPr/>
        </p:nvSpPr>
        <p:spPr>
          <a:xfrm flipH="true">
            <a:off x="2181661" y="4421832"/>
            <a:ext cx="0" cy="1842055"/>
          </a:xfrm>
          <a:prstGeom prst="line">
            <a:avLst/>
          </a:prstGeom>
          <a:ln cap="flat" w="38100">
            <a:solidFill>
              <a:srgbClr val="FFC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>
            <a:off x="2181661" y="6973384"/>
            <a:ext cx="0" cy="1877615"/>
          </a:xfrm>
          <a:prstGeom prst="line">
            <a:avLst/>
          </a:prstGeom>
          <a:ln cap="flat" w="38100">
            <a:solidFill>
              <a:srgbClr val="FFC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9909341" y="4421832"/>
            <a:ext cx="0" cy="1842055"/>
          </a:xfrm>
          <a:prstGeom prst="line">
            <a:avLst/>
          </a:prstGeom>
          <a:ln cap="flat" w="38100">
            <a:solidFill>
              <a:srgbClr val="FFC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9909341" y="6973384"/>
            <a:ext cx="0" cy="1877615"/>
          </a:xfrm>
          <a:prstGeom prst="line">
            <a:avLst/>
          </a:prstGeom>
          <a:ln cap="flat" w="38100">
            <a:solidFill>
              <a:srgbClr val="FFC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962495" y="4170364"/>
            <a:ext cx="438332" cy="438332"/>
          </a:xfrm>
          <a:custGeom>
            <a:avLst/>
            <a:gdLst/>
            <a:ahLst/>
            <a:cxnLst/>
            <a:rect r="r" b="b" t="t" l="l"/>
            <a:pathLst>
              <a:path h="438332" w="438332">
                <a:moveTo>
                  <a:pt x="0" y="0"/>
                </a:moveTo>
                <a:lnTo>
                  <a:pt x="438332" y="0"/>
                </a:lnTo>
                <a:lnTo>
                  <a:pt x="438332" y="438331"/>
                </a:lnTo>
                <a:lnTo>
                  <a:pt x="0" y="438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962495" y="6721916"/>
            <a:ext cx="438332" cy="438332"/>
          </a:xfrm>
          <a:custGeom>
            <a:avLst/>
            <a:gdLst/>
            <a:ahLst/>
            <a:cxnLst/>
            <a:rect r="r" b="b" t="t" l="l"/>
            <a:pathLst>
              <a:path h="438332" w="438332">
                <a:moveTo>
                  <a:pt x="0" y="0"/>
                </a:moveTo>
                <a:lnTo>
                  <a:pt x="438332" y="0"/>
                </a:lnTo>
                <a:lnTo>
                  <a:pt x="438332" y="438331"/>
                </a:lnTo>
                <a:lnTo>
                  <a:pt x="0" y="438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690175" y="4170364"/>
            <a:ext cx="438332" cy="438332"/>
          </a:xfrm>
          <a:custGeom>
            <a:avLst/>
            <a:gdLst/>
            <a:ahLst/>
            <a:cxnLst/>
            <a:rect r="r" b="b" t="t" l="l"/>
            <a:pathLst>
              <a:path h="438332" w="438332">
                <a:moveTo>
                  <a:pt x="0" y="0"/>
                </a:moveTo>
                <a:lnTo>
                  <a:pt x="438331" y="0"/>
                </a:lnTo>
                <a:lnTo>
                  <a:pt x="438331" y="438331"/>
                </a:lnTo>
                <a:lnTo>
                  <a:pt x="0" y="438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690175" y="6721916"/>
            <a:ext cx="438332" cy="438332"/>
          </a:xfrm>
          <a:custGeom>
            <a:avLst/>
            <a:gdLst/>
            <a:ahLst/>
            <a:cxnLst/>
            <a:rect r="r" b="b" t="t" l="l"/>
            <a:pathLst>
              <a:path h="438332" w="438332">
                <a:moveTo>
                  <a:pt x="0" y="0"/>
                </a:moveTo>
                <a:lnTo>
                  <a:pt x="438331" y="0"/>
                </a:lnTo>
                <a:lnTo>
                  <a:pt x="438331" y="438331"/>
                </a:lnTo>
                <a:lnTo>
                  <a:pt x="0" y="438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552454" y="4793046"/>
            <a:ext cx="5844664" cy="1470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0"/>
              </a:lnSpc>
              <a:spcBef>
                <a:spcPct val="0"/>
              </a:spcBef>
            </a:pPr>
            <a:r>
              <a:rPr lang="en-US" sz="209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 tools empower libraries to assist students and faculty with deep research, fact-checking, and content discovery, improving academic outcomes.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552454" y="7344598"/>
            <a:ext cx="5844664" cy="1506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0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AI-driven content creation helps libraries produce targeted newsletters, virtual guides, and interactive services, expanding community engagement.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0816" y="4793046"/>
            <a:ext cx="5844664" cy="1506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0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Libraries play a key role in fostering digital literacy and AI competency, preparing patrons to navigate AI-generated information responsibly.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0816" y="7344598"/>
            <a:ext cx="5844664" cy="1506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0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Generative AI streamlines reference services, automates repetitive tasks, and supports innovative programs without increasing workloads.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552454" y="4122739"/>
            <a:ext cx="5697463" cy="430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50"/>
              </a:lnSpc>
              <a:spcBef>
                <a:spcPct val="0"/>
              </a:spcBef>
            </a:pPr>
            <a:r>
              <a:rPr lang="en-US" b="true" sz="2535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ENHANCED RESEARCH SUPPORT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552454" y="6674291"/>
            <a:ext cx="6785296" cy="430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50"/>
              </a:lnSpc>
              <a:spcBef>
                <a:spcPct val="0"/>
              </a:spcBef>
            </a:pPr>
            <a:r>
              <a:rPr lang="en-US" b="true" sz="2535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EXPANDED OUTREACH &amp; ENGAGEMENT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0134" y="4122739"/>
            <a:ext cx="5845347" cy="430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50"/>
              </a:lnSpc>
              <a:spcBef>
                <a:spcPct val="0"/>
              </a:spcBef>
            </a:pPr>
            <a:r>
              <a:rPr lang="en-US" b="true" sz="2535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DIGITAL FLUENCY &amp; AI LITERACY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0134" y="6674291"/>
            <a:ext cx="7281705" cy="430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50"/>
              </a:lnSpc>
              <a:spcBef>
                <a:spcPct val="0"/>
              </a:spcBef>
            </a:pPr>
            <a:r>
              <a:rPr lang="en-US" b="true" sz="2535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OPERATIONAL EFFICIENCY &amp; INNOVATION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0" y="9847906"/>
            <a:ext cx="18288000" cy="439094"/>
            <a:chOff x="0" y="0"/>
            <a:chExt cx="767166" cy="1842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767166" cy="18420"/>
            </a:xfrm>
            <a:custGeom>
              <a:avLst/>
              <a:gdLst/>
              <a:ahLst/>
              <a:cxnLst/>
              <a:rect r="r" b="b" t="t" l="l"/>
              <a:pathLst>
                <a:path h="18420" w="767166">
                  <a:moveTo>
                    <a:pt x="0" y="0"/>
                  </a:moveTo>
                  <a:lnTo>
                    <a:pt x="767166" y="0"/>
                  </a:lnTo>
                  <a:lnTo>
                    <a:pt x="767166" y="18420"/>
                  </a:lnTo>
                  <a:lnTo>
                    <a:pt x="0" y="1842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767166" cy="565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6791297" y="2024699"/>
            <a:ext cx="3559545" cy="5339318"/>
            <a:chOff x="0" y="0"/>
            <a:chExt cx="406400" cy="6096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40640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-1779773" y="-2550574"/>
            <a:ext cx="3559545" cy="5339318"/>
            <a:chOff x="0" y="0"/>
            <a:chExt cx="406400" cy="6096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40640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1F70">
                <a:alpha val="100000"/>
              </a:srgbClr>
            </a:gs>
            <a:gs pos="100000">
              <a:srgbClr val="6300F1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102047" y="1057275"/>
            <a:ext cx="8083907" cy="1483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96"/>
              </a:lnSpc>
              <a:spcBef>
                <a:spcPct val="0"/>
              </a:spcBef>
            </a:pPr>
            <a:r>
              <a:rPr lang="en-US" sz="8712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WHAT IS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5102047" y="1966155"/>
            <a:ext cx="8083907" cy="1483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96"/>
              </a:lnSpc>
              <a:spcBef>
                <a:spcPct val="0"/>
              </a:spcBef>
            </a:pPr>
            <a:r>
              <a:rPr lang="en-US" sz="8712">
                <a:solidFill>
                  <a:srgbClr val="FFCF00"/>
                </a:solidFill>
                <a:latin typeface="Squada One"/>
                <a:ea typeface="Squada One"/>
                <a:cs typeface="Squada One"/>
                <a:sym typeface="Squada One"/>
              </a:rPr>
              <a:t>GENERATIVE AI?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0" y="9847906"/>
            <a:ext cx="18288000" cy="439094"/>
            <a:chOff x="0" y="0"/>
            <a:chExt cx="767166" cy="1842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67166" cy="18420"/>
            </a:xfrm>
            <a:custGeom>
              <a:avLst/>
              <a:gdLst/>
              <a:ahLst/>
              <a:cxnLst/>
              <a:rect r="r" b="b" t="t" l="l"/>
              <a:pathLst>
                <a:path h="18420" w="767166">
                  <a:moveTo>
                    <a:pt x="0" y="0"/>
                  </a:moveTo>
                  <a:lnTo>
                    <a:pt x="767166" y="0"/>
                  </a:lnTo>
                  <a:lnTo>
                    <a:pt x="767166" y="18420"/>
                  </a:lnTo>
                  <a:lnTo>
                    <a:pt x="0" y="1842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767166" cy="565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2317200" y="4739044"/>
            <a:ext cx="438332" cy="438332"/>
          </a:xfrm>
          <a:custGeom>
            <a:avLst/>
            <a:gdLst/>
            <a:ahLst/>
            <a:cxnLst/>
            <a:rect r="r" b="b" t="t" l="l"/>
            <a:pathLst>
              <a:path h="438332" w="438332">
                <a:moveTo>
                  <a:pt x="0" y="0"/>
                </a:moveTo>
                <a:lnTo>
                  <a:pt x="438332" y="0"/>
                </a:lnTo>
                <a:lnTo>
                  <a:pt x="438332" y="438332"/>
                </a:lnTo>
                <a:lnTo>
                  <a:pt x="0" y="4383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17200" y="5866009"/>
            <a:ext cx="438332" cy="438332"/>
          </a:xfrm>
          <a:custGeom>
            <a:avLst/>
            <a:gdLst/>
            <a:ahLst/>
            <a:cxnLst/>
            <a:rect r="r" b="b" t="t" l="l"/>
            <a:pathLst>
              <a:path h="438332" w="438332">
                <a:moveTo>
                  <a:pt x="0" y="0"/>
                </a:moveTo>
                <a:lnTo>
                  <a:pt x="438332" y="0"/>
                </a:lnTo>
                <a:lnTo>
                  <a:pt x="438332" y="438331"/>
                </a:lnTo>
                <a:lnTo>
                  <a:pt x="0" y="438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375738" y="4275316"/>
            <a:ext cx="7340334" cy="4019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0"/>
              </a:lnSpc>
              <a:spcBef>
                <a:spcPct val="0"/>
              </a:spcBef>
            </a:pPr>
            <a:r>
              <a:rPr lang="en-US" sz="219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 that creates human-like content including text, images, and code.</a:t>
            </a:r>
          </a:p>
          <a:p>
            <a:pPr algn="l">
              <a:lnSpc>
                <a:spcPts val="3070"/>
              </a:lnSpc>
              <a:spcBef>
                <a:spcPct val="0"/>
              </a:spcBef>
            </a:pPr>
          </a:p>
          <a:p>
            <a:pPr algn="l">
              <a:lnSpc>
                <a:spcPts val="4736"/>
              </a:lnSpc>
            </a:pPr>
            <a:r>
              <a:rPr lang="en-US" sz="219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Relevance to Libraries</a:t>
            </a:r>
          </a:p>
          <a:p>
            <a:pPr algn="l" marL="473438" indent="-236719" lvl="1">
              <a:lnSpc>
                <a:spcPts val="4736"/>
              </a:lnSpc>
              <a:buFont typeface="Arial"/>
              <a:buChar char="•"/>
            </a:pPr>
            <a:r>
              <a:rPr lang="en-US" sz="219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Efficient patron support</a:t>
            </a:r>
          </a:p>
          <a:p>
            <a:pPr algn="l" marL="473438" indent="-236719" lvl="1">
              <a:lnSpc>
                <a:spcPts val="4736"/>
              </a:lnSpc>
              <a:buFont typeface="Arial"/>
              <a:buChar char="•"/>
            </a:pPr>
            <a:r>
              <a:rPr lang="en-US" sz="219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Enhanced digital literacy</a:t>
            </a:r>
          </a:p>
          <a:p>
            <a:pPr algn="l" marL="473438" indent="-236719" lvl="1">
              <a:lnSpc>
                <a:spcPts val="4736"/>
              </a:lnSpc>
              <a:buFont typeface="Arial"/>
              <a:buChar char="•"/>
            </a:pPr>
            <a:r>
              <a:rPr lang="en-US" sz="219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Research support</a:t>
            </a:r>
          </a:p>
          <a:p>
            <a:pPr algn="l" marL="473438" indent="-236719" lvl="1">
              <a:lnSpc>
                <a:spcPts val="4736"/>
              </a:lnSpc>
              <a:buFont typeface="Arial"/>
              <a:buChar char="•"/>
            </a:pPr>
            <a:r>
              <a:rPr lang="en-US" sz="219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Workflow automation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907159" y="4512895"/>
            <a:ext cx="4751761" cy="843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10"/>
              </a:lnSpc>
              <a:spcBef>
                <a:spcPct val="0"/>
              </a:spcBef>
            </a:pPr>
            <a:r>
              <a:rPr lang="en-US" b="true" sz="2435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CHATGPT, GEMINI, CLAUDE FOR TEXT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907159" y="5639860"/>
            <a:ext cx="4936333" cy="843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10"/>
              </a:lnSpc>
            </a:pPr>
            <a:r>
              <a:rPr lang="en-US" sz="2435" b="true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PERPLEXITY </a:t>
            </a:r>
          </a:p>
          <a:p>
            <a:pPr algn="l">
              <a:lnSpc>
                <a:spcPts val="3410"/>
              </a:lnSpc>
              <a:spcBef>
                <a:spcPct val="0"/>
              </a:spcBef>
            </a:pPr>
            <a:r>
              <a:rPr lang="en-US" b="true" sz="2435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 GENERAL APPLICATIONS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2317200" y="6992973"/>
            <a:ext cx="438332" cy="438332"/>
          </a:xfrm>
          <a:custGeom>
            <a:avLst/>
            <a:gdLst/>
            <a:ahLst/>
            <a:cxnLst/>
            <a:rect r="r" b="b" t="t" l="l"/>
            <a:pathLst>
              <a:path h="438332" w="438332">
                <a:moveTo>
                  <a:pt x="0" y="0"/>
                </a:moveTo>
                <a:lnTo>
                  <a:pt x="438332" y="0"/>
                </a:lnTo>
                <a:lnTo>
                  <a:pt x="438332" y="438332"/>
                </a:lnTo>
                <a:lnTo>
                  <a:pt x="0" y="4383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907159" y="6766825"/>
            <a:ext cx="4751761" cy="843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10"/>
              </a:lnSpc>
            </a:pPr>
            <a:r>
              <a:rPr lang="en-US" sz="2435" b="true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ELICIT &amp; CONSENSUS </a:t>
            </a:r>
          </a:p>
          <a:p>
            <a:pPr algn="l">
              <a:lnSpc>
                <a:spcPts val="3410"/>
              </a:lnSpc>
              <a:spcBef>
                <a:spcPct val="0"/>
              </a:spcBef>
            </a:pPr>
            <a:r>
              <a:rPr lang="en-US" b="true" sz="2435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 RESEARCH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2317200" y="8119938"/>
            <a:ext cx="438332" cy="438332"/>
          </a:xfrm>
          <a:custGeom>
            <a:avLst/>
            <a:gdLst/>
            <a:ahLst/>
            <a:cxnLst/>
            <a:rect r="r" b="b" t="t" l="l"/>
            <a:pathLst>
              <a:path h="438332" w="438332">
                <a:moveTo>
                  <a:pt x="0" y="0"/>
                </a:moveTo>
                <a:lnTo>
                  <a:pt x="438332" y="0"/>
                </a:lnTo>
                <a:lnTo>
                  <a:pt x="438332" y="438331"/>
                </a:lnTo>
                <a:lnTo>
                  <a:pt x="0" y="438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907159" y="7893789"/>
            <a:ext cx="4936333" cy="843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10"/>
              </a:lnSpc>
            </a:pPr>
            <a:r>
              <a:rPr lang="en-US" sz="2435" b="true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GAMMA </a:t>
            </a:r>
          </a:p>
          <a:p>
            <a:pPr algn="l">
              <a:lnSpc>
                <a:spcPts val="3410"/>
              </a:lnSpc>
              <a:spcBef>
                <a:spcPct val="0"/>
              </a:spcBef>
            </a:pPr>
            <a:r>
              <a:rPr lang="en-US" b="true" sz="2435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 VISUAL PRESENTATIONS</a:t>
            </a:r>
          </a:p>
        </p:txBody>
      </p:sp>
      <p:sp>
        <p:nvSpPr>
          <p:cNvPr name="AutoShape 16" id="16"/>
          <p:cNvSpPr/>
          <p:nvPr/>
        </p:nvSpPr>
        <p:spPr>
          <a:xfrm>
            <a:off x="2317200" y="4958210"/>
            <a:ext cx="0" cy="3380894"/>
          </a:xfrm>
          <a:prstGeom prst="line">
            <a:avLst/>
          </a:prstGeom>
          <a:ln cap="flat" w="38100">
            <a:solidFill>
              <a:srgbClr val="FFC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7" id="17"/>
          <p:cNvSpPr/>
          <p:nvPr/>
        </p:nvSpPr>
        <p:spPr>
          <a:xfrm>
            <a:off x="2317200" y="6085174"/>
            <a:ext cx="0" cy="1126965"/>
          </a:xfrm>
          <a:prstGeom prst="line">
            <a:avLst/>
          </a:prstGeom>
          <a:ln cap="flat" w="38100">
            <a:solidFill>
              <a:srgbClr val="FFCF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8" id="18"/>
          <p:cNvGrpSpPr/>
          <p:nvPr/>
        </p:nvGrpSpPr>
        <p:grpSpPr>
          <a:xfrm rot="0">
            <a:off x="-1711549" y="0"/>
            <a:ext cx="3283477" cy="4925215"/>
            <a:chOff x="0" y="0"/>
            <a:chExt cx="406400" cy="6096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6716072" y="0"/>
            <a:ext cx="3283477" cy="4925215"/>
            <a:chOff x="0" y="0"/>
            <a:chExt cx="406400" cy="6096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40640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328769" y="-3896515"/>
            <a:ext cx="3283477" cy="4925215"/>
            <a:chOff x="0" y="0"/>
            <a:chExt cx="406400" cy="6096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4675754" y="-4087681"/>
            <a:ext cx="3283477" cy="4925215"/>
            <a:chOff x="0" y="0"/>
            <a:chExt cx="406400" cy="6096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40640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2292833" y="1879863"/>
            <a:ext cx="1849067" cy="866750"/>
          </a:xfrm>
          <a:custGeom>
            <a:avLst/>
            <a:gdLst/>
            <a:ahLst/>
            <a:cxnLst/>
            <a:rect r="r" b="b" t="t" l="l"/>
            <a:pathLst>
              <a:path h="866750" w="1849067">
                <a:moveTo>
                  <a:pt x="0" y="0"/>
                </a:moveTo>
                <a:lnTo>
                  <a:pt x="1849067" y="0"/>
                </a:lnTo>
                <a:lnTo>
                  <a:pt x="1849067" y="866750"/>
                </a:lnTo>
                <a:lnTo>
                  <a:pt x="0" y="866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true" flipV="false" rot="0">
            <a:off x="14146100" y="1879863"/>
            <a:ext cx="1849067" cy="866750"/>
          </a:xfrm>
          <a:custGeom>
            <a:avLst/>
            <a:gdLst/>
            <a:ahLst/>
            <a:cxnLst/>
            <a:rect r="r" b="b" t="t" l="l"/>
            <a:pathLst>
              <a:path h="866750" w="1849067">
                <a:moveTo>
                  <a:pt x="1849067" y="0"/>
                </a:moveTo>
                <a:lnTo>
                  <a:pt x="0" y="0"/>
                </a:lnTo>
                <a:lnTo>
                  <a:pt x="0" y="866750"/>
                </a:lnTo>
                <a:lnTo>
                  <a:pt x="1849067" y="866750"/>
                </a:lnTo>
                <a:lnTo>
                  <a:pt x="184906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2907159" y="3749802"/>
            <a:ext cx="3036551" cy="430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50"/>
              </a:lnSpc>
              <a:spcBef>
                <a:spcPct val="0"/>
              </a:spcBef>
            </a:pPr>
            <a:r>
              <a:rPr lang="en-US" b="true" sz="2535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COMMON TOOLS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1F70">
                <a:alpha val="100000"/>
              </a:srgbClr>
            </a:gs>
            <a:gs pos="100000">
              <a:srgbClr val="6300F1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58528" y="4014176"/>
            <a:ext cx="6393925" cy="962482"/>
            <a:chOff x="0" y="0"/>
            <a:chExt cx="1756561" cy="26441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56561" cy="264416"/>
            </a:xfrm>
            <a:custGeom>
              <a:avLst/>
              <a:gdLst/>
              <a:ahLst/>
              <a:cxnLst/>
              <a:rect r="r" b="b" t="t" l="l"/>
              <a:pathLst>
                <a:path h="264416" w="1756561">
                  <a:moveTo>
                    <a:pt x="24216" y="0"/>
                  </a:moveTo>
                  <a:lnTo>
                    <a:pt x="1732344" y="0"/>
                  </a:lnTo>
                  <a:cubicBezTo>
                    <a:pt x="1745719" y="0"/>
                    <a:pt x="1756561" y="10842"/>
                    <a:pt x="1756561" y="24216"/>
                  </a:cubicBezTo>
                  <a:lnTo>
                    <a:pt x="1756561" y="240200"/>
                  </a:lnTo>
                  <a:cubicBezTo>
                    <a:pt x="1756561" y="253574"/>
                    <a:pt x="1745719" y="264416"/>
                    <a:pt x="1732344" y="264416"/>
                  </a:cubicBezTo>
                  <a:lnTo>
                    <a:pt x="24216" y="264416"/>
                  </a:lnTo>
                  <a:cubicBezTo>
                    <a:pt x="10842" y="264416"/>
                    <a:pt x="0" y="253574"/>
                    <a:pt x="0" y="240200"/>
                  </a:cubicBezTo>
                  <a:lnTo>
                    <a:pt x="0" y="24216"/>
                  </a:lnTo>
                  <a:cubicBezTo>
                    <a:pt x="0" y="10842"/>
                    <a:pt x="10842" y="0"/>
                    <a:pt x="242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CF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756561" cy="3025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58528" y="5300372"/>
            <a:ext cx="6393925" cy="962482"/>
            <a:chOff x="0" y="0"/>
            <a:chExt cx="1756561" cy="26441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56561" cy="264416"/>
            </a:xfrm>
            <a:custGeom>
              <a:avLst/>
              <a:gdLst/>
              <a:ahLst/>
              <a:cxnLst/>
              <a:rect r="r" b="b" t="t" l="l"/>
              <a:pathLst>
                <a:path h="264416" w="1756561">
                  <a:moveTo>
                    <a:pt x="24216" y="0"/>
                  </a:moveTo>
                  <a:lnTo>
                    <a:pt x="1732344" y="0"/>
                  </a:lnTo>
                  <a:cubicBezTo>
                    <a:pt x="1745719" y="0"/>
                    <a:pt x="1756561" y="10842"/>
                    <a:pt x="1756561" y="24216"/>
                  </a:cubicBezTo>
                  <a:lnTo>
                    <a:pt x="1756561" y="240200"/>
                  </a:lnTo>
                  <a:cubicBezTo>
                    <a:pt x="1756561" y="253574"/>
                    <a:pt x="1745719" y="264416"/>
                    <a:pt x="1732344" y="264416"/>
                  </a:cubicBezTo>
                  <a:lnTo>
                    <a:pt x="24216" y="264416"/>
                  </a:lnTo>
                  <a:cubicBezTo>
                    <a:pt x="10842" y="264416"/>
                    <a:pt x="0" y="253574"/>
                    <a:pt x="0" y="240200"/>
                  </a:cubicBezTo>
                  <a:lnTo>
                    <a:pt x="0" y="24216"/>
                  </a:lnTo>
                  <a:cubicBezTo>
                    <a:pt x="0" y="10842"/>
                    <a:pt x="10842" y="0"/>
                    <a:pt x="242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CF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756561" cy="3025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4568871" y="1057275"/>
            <a:ext cx="9150258" cy="1483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96"/>
              </a:lnSpc>
              <a:spcBef>
                <a:spcPct val="0"/>
              </a:spcBef>
            </a:pPr>
            <a:r>
              <a:rPr lang="en-US" sz="8712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WHY LIBRARIES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568871" y="1966155"/>
            <a:ext cx="9150258" cy="1483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96"/>
              </a:lnSpc>
              <a:spcBef>
                <a:spcPct val="0"/>
              </a:spcBef>
            </a:pPr>
            <a:r>
              <a:rPr lang="en-US" sz="8712">
                <a:solidFill>
                  <a:srgbClr val="FFCF00"/>
                </a:solidFill>
                <a:latin typeface="Squada One"/>
                <a:ea typeface="Squada One"/>
                <a:cs typeface="Squada One"/>
                <a:sym typeface="Squada One"/>
              </a:rPr>
              <a:t>SHOULD CARE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444150" y="4094761"/>
            <a:ext cx="8495433" cy="763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  <a:spcBef>
                <a:spcPct val="0"/>
              </a:spcBef>
            </a:pPr>
            <a:r>
              <a:rPr lang="en-US" sz="220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 assistants can answer common questions. This frees staff for complex inquiries.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444150" y="5380957"/>
            <a:ext cx="8495433" cy="763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  <a:spcBef>
                <a:spcPct val="0"/>
              </a:spcBef>
            </a:pPr>
            <a:r>
              <a:rPr lang="en-US" sz="220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Libraries teach critical AI evaluation. Patrons learn to use these tools responsibly.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146828" y="4235887"/>
            <a:ext cx="5626510" cy="471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0"/>
              </a:lnSpc>
              <a:spcBef>
                <a:spcPct val="0"/>
              </a:spcBef>
            </a:pPr>
            <a:r>
              <a:rPr lang="en-US" b="true" sz="281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EFFICIENT PATRON SUPPORT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146828" y="5512558"/>
            <a:ext cx="5626510" cy="464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0"/>
              </a:lnSpc>
              <a:spcBef>
                <a:spcPct val="0"/>
              </a:spcBef>
            </a:pPr>
            <a:r>
              <a:rPr lang="en-US" b="true" sz="271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ENHANCED DIGITAL LITERACY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558528" y="6586568"/>
            <a:ext cx="6393925" cy="962482"/>
            <a:chOff x="0" y="0"/>
            <a:chExt cx="1756561" cy="26441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756561" cy="264416"/>
            </a:xfrm>
            <a:custGeom>
              <a:avLst/>
              <a:gdLst/>
              <a:ahLst/>
              <a:cxnLst/>
              <a:rect r="r" b="b" t="t" l="l"/>
              <a:pathLst>
                <a:path h="264416" w="1756561">
                  <a:moveTo>
                    <a:pt x="24216" y="0"/>
                  </a:moveTo>
                  <a:lnTo>
                    <a:pt x="1732344" y="0"/>
                  </a:lnTo>
                  <a:cubicBezTo>
                    <a:pt x="1745719" y="0"/>
                    <a:pt x="1756561" y="10842"/>
                    <a:pt x="1756561" y="24216"/>
                  </a:cubicBezTo>
                  <a:lnTo>
                    <a:pt x="1756561" y="240200"/>
                  </a:lnTo>
                  <a:cubicBezTo>
                    <a:pt x="1756561" y="253574"/>
                    <a:pt x="1745719" y="264416"/>
                    <a:pt x="1732344" y="264416"/>
                  </a:cubicBezTo>
                  <a:lnTo>
                    <a:pt x="24216" y="264416"/>
                  </a:lnTo>
                  <a:cubicBezTo>
                    <a:pt x="10842" y="264416"/>
                    <a:pt x="0" y="253574"/>
                    <a:pt x="0" y="240200"/>
                  </a:cubicBezTo>
                  <a:lnTo>
                    <a:pt x="0" y="24216"/>
                  </a:lnTo>
                  <a:cubicBezTo>
                    <a:pt x="0" y="10842"/>
                    <a:pt x="10842" y="0"/>
                    <a:pt x="242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CF00"/>
              </a:solidFill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756561" cy="3025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8444150" y="6667153"/>
            <a:ext cx="8495433" cy="763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  <a:spcBef>
                <a:spcPct val="0"/>
              </a:spcBef>
            </a:pPr>
            <a:r>
              <a:rPr lang="en-US" sz="220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 tools synthesize literature. They support faculty and student scholarship.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146828" y="6808279"/>
            <a:ext cx="6145681" cy="471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0"/>
              </a:lnSpc>
              <a:spcBef>
                <a:spcPct val="0"/>
              </a:spcBef>
            </a:pPr>
            <a:r>
              <a:rPr lang="en-US" b="true" sz="281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RESEARCH ASSISTANCE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558528" y="7872763"/>
            <a:ext cx="6393925" cy="962482"/>
            <a:chOff x="0" y="0"/>
            <a:chExt cx="1756561" cy="26441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756561" cy="264416"/>
            </a:xfrm>
            <a:custGeom>
              <a:avLst/>
              <a:gdLst/>
              <a:ahLst/>
              <a:cxnLst/>
              <a:rect r="r" b="b" t="t" l="l"/>
              <a:pathLst>
                <a:path h="264416" w="1756561">
                  <a:moveTo>
                    <a:pt x="24216" y="0"/>
                  </a:moveTo>
                  <a:lnTo>
                    <a:pt x="1732344" y="0"/>
                  </a:lnTo>
                  <a:cubicBezTo>
                    <a:pt x="1745719" y="0"/>
                    <a:pt x="1756561" y="10842"/>
                    <a:pt x="1756561" y="24216"/>
                  </a:cubicBezTo>
                  <a:lnTo>
                    <a:pt x="1756561" y="240200"/>
                  </a:lnTo>
                  <a:cubicBezTo>
                    <a:pt x="1756561" y="253574"/>
                    <a:pt x="1745719" y="264416"/>
                    <a:pt x="1732344" y="264416"/>
                  </a:cubicBezTo>
                  <a:lnTo>
                    <a:pt x="24216" y="264416"/>
                  </a:lnTo>
                  <a:cubicBezTo>
                    <a:pt x="10842" y="264416"/>
                    <a:pt x="0" y="253574"/>
                    <a:pt x="0" y="240200"/>
                  </a:cubicBezTo>
                  <a:lnTo>
                    <a:pt x="0" y="24216"/>
                  </a:lnTo>
                  <a:cubicBezTo>
                    <a:pt x="0" y="10842"/>
                    <a:pt x="10842" y="0"/>
                    <a:pt x="242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CF00"/>
              </a:solidFill>
              <a:prstDash val="solid"/>
              <a:miter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1756561" cy="3025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8444150" y="7953348"/>
            <a:ext cx="8495433" cy="7632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3"/>
              </a:lnSpc>
              <a:spcBef>
                <a:spcPct val="0"/>
              </a:spcBef>
            </a:pPr>
            <a:r>
              <a:rPr lang="en-US" sz="220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Routine tasks can be automated. Staff focus on high-value services.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146828" y="8094475"/>
            <a:ext cx="5626510" cy="471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0"/>
              </a:lnSpc>
              <a:spcBef>
                <a:spcPct val="0"/>
              </a:spcBef>
            </a:pPr>
            <a:r>
              <a:rPr lang="en-US" b="true" sz="2814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WORKFLOW AUTOMATION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0" y="9847906"/>
            <a:ext cx="18288000" cy="439094"/>
            <a:chOff x="0" y="0"/>
            <a:chExt cx="767166" cy="1842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767166" cy="18420"/>
            </a:xfrm>
            <a:custGeom>
              <a:avLst/>
              <a:gdLst/>
              <a:ahLst/>
              <a:cxnLst/>
              <a:rect r="r" b="b" t="t" l="l"/>
              <a:pathLst>
                <a:path h="18420" w="767166">
                  <a:moveTo>
                    <a:pt x="0" y="0"/>
                  </a:moveTo>
                  <a:lnTo>
                    <a:pt x="767166" y="0"/>
                  </a:lnTo>
                  <a:lnTo>
                    <a:pt x="767166" y="18420"/>
                  </a:lnTo>
                  <a:lnTo>
                    <a:pt x="0" y="1842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767166" cy="565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1348416" y="4285305"/>
            <a:ext cx="420224" cy="420224"/>
          </a:xfrm>
          <a:custGeom>
            <a:avLst/>
            <a:gdLst/>
            <a:ahLst/>
            <a:cxnLst/>
            <a:rect r="r" b="b" t="t" l="l"/>
            <a:pathLst>
              <a:path h="420224" w="420224">
                <a:moveTo>
                  <a:pt x="0" y="0"/>
                </a:moveTo>
                <a:lnTo>
                  <a:pt x="420224" y="0"/>
                </a:lnTo>
                <a:lnTo>
                  <a:pt x="420224" y="420224"/>
                </a:lnTo>
                <a:lnTo>
                  <a:pt x="0" y="420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348416" y="5571501"/>
            <a:ext cx="420224" cy="420224"/>
          </a:xfrm>
          <a:custGeom>
            <a:avLst/>
            <a:gdLst/>
            <a:ahLst/>
            <a:cxnLst/>
            <a:rect r="r" b="b" t="t" l="l"/>
            <a:pathLst>
              <a:path h="420224" w="420224">
                <a:moveTo>
                  <a:pt x="0" y="0"/>
                </a:moveTo>
                <a:lnTo>
                  <a:pt x="420224" y="0"/>
                </a:lnTo>
                <a:lnTo>
                  <a:pt x="420224" y="420224"/>
                </a:lnTo>
                <a:lnTo>
                  <a:pt x="0" y="420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348416" y="6857697"/>
            <a:ext cx="420224" cy="420224"/>
          </a:xfrm>
          <a:custGeom>
            <a:avLst/>
            <a:gdLst/>
            <a:ahLst/>
            <a:cxnLst/>
            <a:rect r="r" b="b" t="t" l="l"/>
            <a:pathLst>
              <a:path h="420224" w="420224">
                <a:moveTo>
                  <a:pt x="0" y="0"/>
                </a:moveTo>
                <a:lnTo>
                  <a:pt x="420224" y="0"/>
                </a:lnTo>
                <a:lnTo>
                  <a:pt x="420224" y="420224"/>
                </a:lnTo>
                <a:lnTo>
                  <a:pt x="0" y="420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348416" y="8143892"/>
            <a:ext cx="420224" cy="420224"/>
          </a:xfrm>
          <a:custGeom>
            <a:avLst/>
            <a:gdLst/>
            <a:ahLst/>
            <a:cxnLst/>
            <a:rect r="r" b="b" t="t" l="l"/>
            <a:pathLst>
              <a:path h="420224" w="420224">
                <a:moveTo>
                  <a:pt x="0" y="0"/>
                </a:moveTo>
                <a:lnTo>
                  <a:pt x="420224" y="0"/>
                </a:lnTo>
                <a:lnTo>
                  <a:pt x="420224" y="420224"/>
                </a:lnTo>
                <a:lnTo>
                  <a:pt x="0" y="420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945346" y="2355369"/>
            <a:ext cx="1849067" cy="866750"/>
          </a:xfrm>
          <a:custGeom>
            <a:avLst/>
            <a:gdLst/>
            <a:ahLst/>
            <a:cxnLst/>
            <a:rect r="r" b="b" t="t" l="l"/>
            <a:pathLst>
              <a:path h="866750" w="1849067">
                <a:moveTo>
                  <a:pt x="0" y="0"/>
                </a:moveTo>
                <a:lnTo>
                  <a:pt x="1849066" y="0"/>
                </a:lnTo>
                <a:lnTo>
                  <a:pt x="1849066" y="866750"/>
                </a:lnTo>
                <a:lnTo>
                  <a:pt x="0" y="866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true" flipV="false" rot="0">
            <a:off x="14493588" y="2355369"/>
            <a:ext cx="1849067" cy="866750"/>
          </a:xfrm>
          <a:custGeom>
            <a:avLst/>
            <a:gdLst/>
            <a:ahLst/>
            <a:cxnLst/>
            <a:rect r="r" b="b" t="t" l="l"/>
            <a:pathLst>
              <a:path h="866750" w="1849067">
                <a:moveTo>
                  <a:pt x="1849066" y="0"/>
                </a:moveTo>
                <a:lnTo>
                  <a:pt x="0" y="0"/>
                </a:lnTo>
                <a:lnTo>
                  <a:pt x="0" y="866750"/>
                </a:lnTo>
                <a:lnTo>
                  <a:pt x="1849066" y="866750"/>
                </a:lnTo>
                <a:lnTo>
                  <a:pt x="18490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3" id="33"/>
          <p:cNvGrpSpPr/>
          <p:nvPr/>
        </p:nvGrpSpPr>
        <p:grpSpPr>
          <a:xfrm rot="0">
            <a:off x="-1711549" y="0"/>
            <a:ext cx="3283477" cy="4925215"/>
            <a:chOff x="0" y="0"/>
            <a:chExt cx="406400" cy="6096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6716072" y="0"/>
            <a:ext cx="3283477" cy="4925215"/>
            <a:chOff x="0" y="0"/>
            <a:chExt cx="406400" cy="6096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40640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1F70">
                <a:alpha val="100000"/>
              </a:srgbClr>
            </a:gs>
            <a:gs pos="100000">
              <a:srgbClr val="6300F1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3001494"/>
            <a:chOff x="0" y="0"/>
            <a:chExt cx="2833290" cy="4650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3290" cy="465010"/>
            </a:xfrm>
            <a:custGeom>
              <a:avLst/>
              <a:gdLst/>
              <a:ahLst/>
              <a:cxnLst/>
              <a:rect r="r" b="b" t="t" l="l"/>
              <a:pathLst>
                <a:path h="465010" w="2833290">
                  <a:moveTo>
                    <a:pt x="0" y="0"/>
                  </a:moveTo>
                  <a:lnTo>
                    <a:pt x="2833290" y="0"/>
                  </a:lnTo>
                  <a:lnTo>
                    <a:pt x="2833290" y="465010"/>
                  </a:lnTo>
                  <a:lnTo>
                    <a:pt x="0" y="465010"/>
                  </a:lnTo>
                  <a:close/>
                </a:path>
              </a:pathLst>
            </a:custGeom>
            <a:blipFill>
              <a:blip r:embed="rId2"/>
              <a:stretch>
                <a:fillRect l="0" t="-153098" r="0" b="-153098"/>
              </a:stretch>
            </a:blipFill>
          </p:spPr>
        </p:sp>
      </p:grpSp>
      <p:sp>
        <p:nvSpPr>
          <p:cNvPr name="AutoShape 4" id="4"/>
          <p:cNvSpPr/>
          <p:nvPr/>
        </p:nvSpPr>
        <p:spPr>
          <a:xfrm flipV="true">
            <a:off x="428359" y="5490736"/>
            <a:ext cx="4121664" cy="75216"/>
          </a:xfrm>
          <a:prstGeom prst="line">
            <a:avLst/>
          </a:prstGeom>
          <a:ln cap="flat" w="38100">
            <a:solidFill>
              <a:srgbClr val="FFC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flipV="true">
            <a:off x="4960256" y="7622366"/>
            <a:ext cx="3231181" cy="75216"/>
          </a:xfrm>
          <a:prstGeom prst="line">
            <a:avLst/>
          </a:prstGeom>
          <a:ln cap="flat" w="38100">
            <a:solidFill>
              <a:srgbClr val="FFC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246508" y="5353271"/>
            <a:ext cx="363702" cy="363702"/>
          </a:xfrm>
          <a:custGeom>
            <a:avLst/>
            <a:gdLst/>
            <a:ahLst/>
            <a:cxnLst/>
            <a:rect r="r" b="b" t="t" l="l"/>
            <a:pathLst>
              <a:path h="363702" w="363702">
                <a:moveTo>
                  <a:pt x="0" y="0"/>
                </a:moveTo>
                <a:lnTo>
                  <a:pt x="363702" y="0"/>
                </a:lnTo>
                <a:lnTo>
                  <a:pt x="363702" y="363702"/>
                </a:lnTo>
                <a:lnTo>
                  <a:pt x="0" y="3637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778405" y="7484901"/>
            <a:ext cx="363702" cy="363702"/>
          </a:xfrm>
          <a:custGeom>
            <a:avLst/>
            <a:gdLst/>
            <a:ahLst/>
            <a:cxnLst/>
            <a:rect r="r" b="b" t="t" l="l"/>
            <a:pathLst>
              <a:path h="363702" w="363702">
                <a:moveTo>
                  <a:pt x="0" y="0"/>
                </a:moveTo>
                <a:lnTo>
                  <a:pt x="363702" y="0"/>
                </a:lnTo>
                <a:lnTo>
                  <a:pt x="363702" y="363702"/>
                </a:lnTo>
                <a:lnTo>
                  <a:pt x="0" y="3637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8" id="8"/>
          <p:cNvSpPr/>
          <p:nvPr/>
        </p:nvSpPr>
        <p:spPr>
          <a:xfrm flipV="true">
            <a:off x="9316629" y="5490736"/>
            <a:ext cx="3652805" cy="75216"/>
          </a:xfrm>
          <a:prstGeom prst="line">
            <a:avLst/>
          </a:prstGeom>
          <a:ln cap="flat" w="38100">
            <a:solidFill>
              <a:srgbClr val="FFC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9134778" y="5353271"/>
            <a:ext cx="363702" cy="363702"/>
          </a:xfrm>
          <a:custGeom>
            <a:avLst/>
            <a:gdLst/>
            <a:ahLst/>
            <a:cxnLst/>
            <a:rect r="r" b="b" t="t" l="l"/>
            <a:pathLst>
              <a:path h="363702" w="363702">
                <a:moveTo>
                  <a:pt x="0" y="0"/>
                </a:moveTo>
                <a:lnTo>
                  <a:pt x="363702" y="0"/>
                </a:lnTo>
                <a:lnTo>
                  <a:pt x="363702" y="363702"/>
                </a:lnTo>
                <a:lnTo>
                  <a:pt x="0" y="3637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0" y="9847906"/>
            <a:ext cx="18288000" cy="439094"/>
            <a:chOff x="0" y="0"/>
            <a:chExt cx="767166" cy="184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67166" cy="18420"/>
            </a:xfrm>
            <a:custGeom>
              <a:avLst/>
              <a:gdLst/>
              <a:ahLst/>
              <a:cxnLst/>
              <a:rect r="r" b="b" t="t" l="l"/>
              <a:pathLst>
                <a:path h="18420" w="767166">
                  <a:moveTo>
                    <a:pt x="0" y="0"/>
                  </a:moveTo>
                  <a:lnTo>
                    <a:pt x="767166" y="0"/>
                  </a:lnTo>
                  <a:lnTo>
                    <a:pt x="767166" y="18420"/>
                  </a:lnTo>
                  <a:lnTo>
                    <a:pt x="0" y="1842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767166" cy="565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648767" y="3836388"/>
            <a:ext cx="1849067" cy="866750"/>
          </a:xfrm>
          <a:custGeom>
            <a:avLst/>
            <a:gdLst/>
            <a:ahLst/>
            <a:cxnLst/>
            <a:rect r="r" b="b" t="t" l="l"/>
            <a:pathLst>
              <a:path h="866750" w="1849067">
                <a:moveTo>
                  <a:pt x="0" y="0"/>
                </a:moveTo>
                <a:lnTo>
                  <a:pt x="1849066" y="0"/>
                </a:lnTo>
                <a:lnTo>
                  <a:pt x="1849066" y="866750"/>
                </a:lnTo>
                <a:lnTo>
                  <a:pt x="0" y="8667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4771722" y="3836388"/>
            <a:ext cx="1849067" cy="866750"/>
          </a:xfrm>
          <a:custGeom>
            <a:avLst/>
            <a:gdLst/>
            <a:ahLst/>
            <a:cxnLst/>
            <a:rect r="r" b="b" t="t" l="l"/>
            <a:pathLst>
              <a:path h="866750" w="1849067">
                <a:moveTo>
                  <a:pt x="1849067" y="0"/>
                </a:moveTo>
                <a:lnTo>
                  <a:pt x="0" y="0"/>
                </a:lnTo>
                <a:lnTo>
                  <a:pt x="0" y="866750"/>
                </a:lnTo>
                <a:lnTo>
                  <a:pt x="1849067" y="866750"/>
                </a:lnTo>
                <a:lnTo>
                  <a:pt x="184906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4202461" y="2987280"/>
            <a:ext cx="9864633" cy="1351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77"/>
              </a:lnSpc>
              <a:spcBef>
                <a:spcPct val="0"/>
              </a:spcBef>
            </a:pPr>
            <a:r>
              <a:rPr lang="en-US" sz="7912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GENERATIVE AI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202461" y="3896161"/>
            <a:ext cx="9864633" cy="1351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77"/>
              </a:lnSpc>
              <a:spcBef>
                <a:spcPct val="0"/>
              </a:spcBef>
            </a:pPr>
            <a:r>
              <a:rPr lang="en-US" sz="7912">
                <a:solidFill>
                  <a:srgbClr val="FFCF00"/>
                </a:solidFill>
                <a:latin typeface="Squada One"/>
                <a:ea typeface="Squada One"/>
                <a:cs typeface="Squada One"/>
                <a:sym typeface="Squada One"/>
              </a:rPr>
              <a:t>IN RESEARCH SUPPORT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05205" y="5689399"/>
            <a:ext cx="3427312" cy="1514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23"/>
              </a:lnSpc>
            </a:pPr>
            <a:r>
              <a:rPr lang="en-US" sz="173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Elicit AI synthesizes research papers. </a:t>
            </a:r>
          </a:p>
          <a:p>
            <a:pPr algn="l">
              <a:lnSpc>
                <a:spcPts val="2423"/>
              </a:lnSpc>
            </a:pPr>
          </a:p>
          <a:p>
            <a:pPr algn="l">
              <a:lnSpc>
                <a:spcPts val="2423"/>
              </a:lnSpc>
              <a:spcBef>
                <a:spcPct val="0"/>
              </a:spcBef>
            </a:pPr>
            <a:r>
              <a:rPr lang="en-US" sz="173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Consensus AI extracts peer-reviewed findings.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380608" y="8277237"/>
            <a:ext cx="3427312" cy="602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23"/>
              </a:lnSpc>
              <a:spcBef>
                <a:spcPct val="0"/>
              </a:spcBef>
            </a:pPr>
            <a:r>
              <a:rPr lang="en-US" sz="173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Tools like Scite and Zotero AI help manage references.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05205" y="5315171"/>
            <a:ext cx="3744818" cy="313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41"/>
              </a:lnSpc>
              <a:spcBef>
                <a:spcPct val="0"/>
              </a:spcBef>
            </a:pPr>
            <a:r>
              <a:rPr lang="en-US" b="true" sz="1815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LITERATURE SUMMARIZATION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337102" y="7446801"/>
            <a:ext cx="3427312" cy="313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41"/>
              </a:lnSpc>
              <a:spcBef>
                <a:spcPct val="0"/>
              </a:spcBef>
            </a:pPr>
            <a:r>
              <a:rPr lang="en-US" b="true" sz="1815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CITATION ASSISTANCE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693475" y="5689399"/>
            <a:ext cx="3427312" cy="1514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23"/>
              </a:lnSpc>
            </a:pPr>
            <a:r>
              <a:rPr lang="en-US" sz="173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Perplexity provides citation-backed answers. </a:t>
            </a:r>
          </a:p>
          <a:p>
            <a:pPr algn="l">
              <a:lnSpc>
                <a:spcPts val="2423"/>
              </a:lnSpc>
            </a:pPr>
          </a:p>
          <a:p>
            <a:pPr algn="l">
              <a:lnSpc>
                <a:spcPts val="2423"/>
              </a:lnSpc>
              <a:spcBef>
                <a:spcPct val="0"/>
              </a:spcBef>
            </a:pPr>
            <a:r>
              <a:rPr lang="en-US" sz="173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ChatGPT enables deep research exploration.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693475" y="5315171"/>
            <a:ext cx="3275958" cy="313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41"/>
              </a:lnSpc>
              <a:spcBef>
                <a:spcPct val="0"/>
              </a:spcBef>
            </a:pPr>
            <a:r>
              <a:rPr lang="en-US" b="true" sz="1815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KNOWLEDGE DISCOVERY</a:t>
            </a:r>
          </a:p>
        </p:txBody>
      </p:sp>
      <p:sp>
        <p:nvSpPr>
          <p:cNvPr name="AutoShape 23" id="23"/>
          <p:cNvSpPr/>
          <p:nvPr/>
        </p:nvSpPr>
        <p:spPr>
          <a:xfrm flipV="true">
            <a:off x="13852823" y="7622366"/>
            <a:ext cx="2767966" cy="75216"/>
          </a:xfrm>
          <a:prstGeom prst="line">
            <a:avLst/>
          </a:prstGeom>
          <a:ln cap="flat" w="38100">
            <a:solidFill>
              <a:srgbClr val="FFC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4" id="24"/>
          <p:cNvSpPr/>
          <p:nvPr/>
        </p:nvSpPr>
        <p:spPr>
          <a:xfrm flipH="false" flipV="false" rot="0">
            <a:off x="13670972" y="7484901"/>
            <a:ext cx="363702" cy="363702"/>
          </a:xfrm>
          <a:custGeom>
            <a:avLst/>
            <a:gdLst/>
            <a:ahLst/>
            <a:cxnLst/>
            <a:rect r="r" b="b" t="t" l="l"/>
            <a:pathLst>
              <a:path h="363702" w="363702">
                <a:moveTo>
                  <a:pt x="0" y="0"/>
                </a:moveTo>
                <a:lnTo>
                  <a:pt x="363702" y="0"/>
                </a:lnTo>
                <a:lnTo>
                  <a:pt x="363702" y="363702"/>
                </a:lnTo>
                <a:lnTo>
                  <a:pt x="0" y="3637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4229669" y="8125168"/>
            <a:ext cx="3427312" cy="906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23"/>
              </a:lnSpc>
              <a:spcBef>
                <a:spcPct val="0"/>
              </a:spcBef>
            </a:pPr>
            <a:r>
              <a:rPr lang="en-US" sz="173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Teaching AI literacy, evaluating outputs, and ensuring ethical use.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229669" y="7446801"/>
            <a:ext cx="3275958" cy="313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41"/>
              </a:lnSpc>
              <a:spcBef>
                <a:spcPct val="0"/>
              </a:spcBef>
            </a:pPr>
            <a:r>
              <a:rPr lang="en-US" b="true" sz="1815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LIBRARIAN'S ROLE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1F70">
                <a:alpha val="100000"/>
              </a:srgbClr>
            </a:gs>
            <a:gs pos="100000">
              <a:srgbClr val="6300F1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568871" y="1057275"/>
            <a:ext cx="9150258" cy="1483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96"/>
              </a:lnSpc>
              <a:spcBef>
                <a:spcPct val="0"/>
              </a:spcBef>
            </a:pPr>
            <a:r>
              <a:rPr lang="en-US" sz="8712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OUTREACH &amp;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3267301" y="1966155"/>
            <a:ext cx="11753399" cy="1483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96"/>
              </a:lnSpc>
              <a:spcBef>
                <a:spcPct val="0"/>
              </a:spcBef>
            </a:pPr>
            <a:r>
              <a:rPr lang="en-US" sz="8712">
                <a:solidFill>
                  <a:srgbClr val="FFCF00"/>
                </a:solidFill>
                <a:latin typeface="Squada One"/>
                <a:ea typeface="Squada One"/>
                <a:cs typeface="Squada One"/>
                <a:sym typeface="Squada One"/>
              </a:rPr>
              <a:t>COMMUNITY ENGAGEMENT</a:t>
            </a:r>
          </a:p>
        </p:txBody>
      </p:sp>
      <p:sp>
        <p:nvSpPr>
          <p:cNvPr name="AutoShape 4" id="4"/>
          <p:cNvSpPr/>
          <p:nvPr/>
        </p:nvSpPr>
        <p:spPr>
          <a:xfrm flipV="true">
            <a:off x="2121293" y="4352831"/>
            <a:ext cx="6614331" cy="36764"/>
          </a:xfrm>
          <a:prstGeom prst="line">
            <a:avLst/>
          </a:prstGeom>
          <a:ln cap="flat" w="38100">
            <a:solidFill>
              <a:srgbClr val="FFC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flipV="true">
            <a:off x="2121293" y="6746045"/>
            <a:ext cx="6614331" cy="36764"/>
          </a:xfrm>
          <a:prstGeom prst="line">
            <a:avLst/>
          </a:prstGeom>
          <a:ln cap="flat" w="38100">
            <a:solidFill>
              <a:srgbClr val="FFC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flipV="true">
            <a:off x="9750177" y="4364785"/>
            <a:ext cx="6614331" cy="24810"/>
          </a:xfrm>
          <a:prstGeom prst="line">
            <a:avLst/>
          </a:prstGeom>
          <a:ln cap="flat" w="38100">
            <a:solidFill>
              <a:srgbClr val="FFC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flipV="true">
            <a:off x="9750177" y="6746045"/>
            <a:ext cx="6614331" cy="36764"/>
          </a:xfrm>
          <a:prstGeom prst="line">
            <a:avLst/>
          </a:prstGeom>
          <a:ln cap="flat" w="38100">
            <a:solidFill>
              <a:srgbClr val="FFC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904443" y="4135981"/>
            <a:ext cx="433701" cy="433701"/>
          </a:xfrm>
          <a:custGeom>
            <a:avLst/>
            <a:gdLst/>
            <a:ahLst/>
            <a:cxnLst/>
            <a:rect r="r" b="b" t="t" l="l"/>
            <a:pathLst>
              <a:path h="433701" w="433701">
                <a:moveTo>
                  <a:pt x="0" y="0"/>
                </a:moveTo>
                <a:lnTo>
                  <a:pt x="433701" y="0"/>
                </a:lnTo>
                <a:lnTo>
                  <a:pt x="433701" y="433701"/>
                </a:lnTo>
                <a:lnTo>
                  <a:pt x="0" y="433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904443" y="6529194"/>
            <a:ext cx="433701" cy="433701"/>
          </a:xfrm>
          <a:custGeom>
            <a:avLst/>
            <a:gdLst/>
            <a:ahLst/>
            <a:cxnLst/>
            <a:rect r="r" b="b" t="t" l="l"/>
            <a:pathLst>
              <a:path h="433701" w="433701">
                <a:moveTo>
                  <a:pt x="0" y="0"/>
                </a:moveTo>
                <a:lnTo>
                  <a:pt x="433701" y="0"/>
                </a:lnTo>
                <a:lnTo>
                  <a:pt x="433701" y="433701"/>
                </a:lnTo>
                <a:lnTo>
                  <a:pt x="0" y="433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533326" y="4135981"/>
            <a:ext cx="433701" cy="433701"/>
          </a:xfrm>
          <a:custGeom>
            <a:avLst/>
            <a:gdLst/>
            <a:ahLst/>
            <a:cxnLst/>
            <a:rect r="r" b="b" t="t" l="l"/>
            <a:pathLst>
              <a:path h="433701" w="433701">
                <a:moveTo>
                  <a:pt x="0" y="0"/>
                </a:moveTo>
                <a:lnTo>
                  <a:pt x="433701" y="0"/>
                </a:lnTo>
                <a:lnTo>
                  <a:pt x="433701" y="433701"/>
                </a:lnTo>
                <a:lnTo>
                  <a:pt x="0" y="433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533326" y="6529194"/>
            <a:ext cx="433701" cy="433701"/>
          </a:xfrm>
          <a:custGeom>
            <a:avLst/>
            <a:gdLst/>
            <a:ahLst/>
            <a:cxnLst/>
            <a:rect r="r" b="b" t="t" l="l"/>
            <a:pathLst>
              <a:path h="433701" w="433701">
                <a:moveTo>
                  <a:pt x="0" y="0"/>
                </a:moveTo>
                <a:lnTo>
                  <a:pt x="433701" y="0"/>
                </a:lnTo>
                <a:lnTo>
                  <a:pt x="433701" y="433701"/>
                </a:lnTo>
                <a:lnTo>
                  <a:pt x="0" y="433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570668" y="4751682"/>
            <a:ext cx="5736289" cy="711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89"/>
              </a:lnSpc>
              <a:spcBef>
                <a:spcPct val="0"/>
              </a:spcBef>
            </a:pPr>
            <a:r>
              <a:rPr lang="en-US" sz="206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ChatGPT &amp; Claude power interactive patron engagement.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570668" y="7144896"/>
            <a:ext cx="5736289" cy="709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9"/>
              </a:lnSpc>
              <a:spcBef>
                <a:spcPct val="0"/>
              </a:spcBef>
            </a:pPr>
            <a:r>
              <a:rPr lang="en-US" sz="206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Library-specific GPTs answer specialized questions.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199552" y="4751682"/>
            <a:ext cx="5736289" cy="709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9"/>
              </a:lnSpc>
              <a:spcBef>
                <a:spcPct val="0"/>
              </a:spcBef>
            </a:pPr>
            <a:r>
              <a:rPr lang="en-US" sz="206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Gemini and Gamma create engaging outreach materials.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199552" y="7144896"/>
            <a:ext cx="5736289" cy="7095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89"/>
              </a:lnSpc>
              <a:spcBef>
                <a:spcPct val="0"/>
              </a:spcBef>
            </a:pPr>
            <a:r>
              <a:rPr lang="en-US" sz="206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 translation tools support diverse communities.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570668" y="4114549"/>
            <a:ext cx="6064979" cy="435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22"/>
              </a:lnSpc>
              <a:spcBef>
                <a:spcPct val="0"/>
              </a:spcBef>
            </a:pPr>
            <a:r>
              <a:rPr lang="en-US" b="true" sz="2587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VIRTUAL ASSISTANTS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570668" y="6507762"/>
            <a:ext cx="5736289" cy="435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22"/>
              </a:lnSpc>
              <a:spcBef>
                <a:spcPct val="0"/>
              </a:spcBef>
            </a:pPr>
            <a:r>
              <a:rPr lang="en-US" b="true" sz="2587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CUSTOM KNOWLEDGE BASES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199552" y="4114549"/>
            <a:ext cx="6066827" cy="435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22"/>
              </a:lnSpc>
              <a:spcBef>
                <a:spcPct val="0"/>
              </a:spcBef>
            </a:pPr>
            <a:r>
              <a:rPr lang="en-US" b="true" sz="2587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CONTENT CREATION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199552" y="6541374"/>
            <a:ext cx="5553924" cy="435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22"/>
              </a:lnSpc>
              <a:spcBef>
                <a:spcPct val="0"/>
              </a:spcBef>
            </a:pPr>
            <a:r>
              <a:rPr lang="en-US" b="true" sz="2587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INCLUSIVE ACCESS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0" y="9847906"/>
            <a:ext cx="18288000" cy="439094"/>
            <a:chOff x="0" y="0"/>
            <a:chExt cx="767166" cy="1842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767166" cy="18420"/>
            </a:xfrm>
            <a:custGeom>
              <a:avLst/>
              <a:gdLst/>
              <a:ahLst/>
              <a:cxnLst/>
              <a:rect r="r" b="b" t="t" l="l"/>
              <a:pathLst>
                <a:path h="18420" w="767166">
                  <a:moveTo>
                    <a:pt x="0" y="0"/>
                  </a:moveTo>
                  <a:lnTo>
                    <a:pt x="767166" y="0"/>
                  </a:lnTo>
                  <a:lnTo>
                    <a:pt x="767166" y="18420"/>
                  </a:lnTo>
                  <a:lnTo>
                    <a:pt x="0" y="1842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767166" cy="565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-1700886" y="2407223"/>
            <a:ext cx="3283477" cy="4925215"/>
            <a:chOff x="0" y="0"/>
            <a:chExt cx="406400" cy="6096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6705409" y="2407223"/>
            <a:ext cx="3283477" cy="4925215"/>
            <a:chOff x="0" y="0"/>
            <a:chExt cx="406400" cy="6096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40640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2292833" y="901028"/>
            <a:ext cx="1849067" cy="866750"/>
          </a:xfrm>
          <a:custGeom>
            <a:avLst/>
            <a:gdLst/>
            <a:ahLst/>
            <a:cxnLst/>
            <a:rect r="r" b="b" t="t" l="l"/>
            <a:pathLst>
              <a:path h="866750" w="1849067">
                <a:moveTo>
                  <a:pt x="0" y="0"/>
                </a:moveTo>
                <a:lnTo>
                  <a:pt x="1849067" y="0"/>
                </a:lnTo>
                <a:lnTo>
                  <a:pt x="1849067" y="866750"/>
                </a:lnTo>
                <a:lnTo>
                  <a:pt x="0" y="866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true" flipV="false" rot="0">
            <a:off x="14146100" y="901028"/>
            <a:ext cx="1849067" cy="866750"/>
          </a:xfrm>
          <a:custGeom>
            <a:avLst/>
            <a:gdLst/>
            <a:ahLst/>
            <a:cxnLst/>
            <a:rect r="r" b="b" t="t" l="l"/>
            <a:pathLst>
              <a:path h="866750" w="1849067">
                <a:moveTo>
                  <a:pt x="1849067" y="0"/>
                </a:moveTo>
                <a:lnTo>
                  <a:pt x="0" y="0"/>
                </a:lnTo>
                <a:lnTo>
                  <a:pt x="0" y="866750"/>
                </a:lnTo>
                <a:lnTo>
                  <a:pt x="1849067" y="866750"/>
                </a:lnTo>
                <a:lnTo>
                  <a:pt x="184906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1F70">
                <a:alpha val="100000"/>
              </a:srgbClr>
            </a:gs>
            <a:gs pos="100000">
              <a:srgbClr val="6300F1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973093"/>
            <a:ext cx="8813748" cy="724407"/>
            <a:chOff x="0" y="0"/>
            <a:chExt cx="3217115" cy="26441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217115" cy="264416"/>
            </a:xfrm>
            <a:custGeom>
              <a:avLst/>
              <a:gdLst/>
              <a:ahLst/>
              <a:cxnLst/>
              <a:rect r="r" b="b" t="t" l="l"/>
              <a:pathLst>
                <a:path h="264416" w="3217115">
                  <a:moveTo>
                    <a:pt x="17568" y="0"/>
                  </a:moveTo>
                  <a:lnTo>
                    <a:pt x="3199547" y="0"/>
                  </a:lnTo>
                  <a:cubicBezTo>
                    <a:pt x="3209249" y="0"/>
                    <a:pt x="3217115" y="7865"/>
                    <a:pt x="3217115" y="17568"/>
                  </a:cubicBezTo>
                  <a:lnTo>
                    <a:pt x="3217115" y="246849"/>
                  </a:lnTo>
                  <a:cubicBezTo>
                    <a:pt x="3217115" y="251508"/>
                    <a:pt x="3215264" y="255976"/>
                    <a:pt x="3211969" y="259271"/>
                  </a:cubicBezTo>
                  <a:cubicBezTo>
                    <a:pt x="3208674" y="262566"/>
                    <a:pt x="3204206" y="264416"/>
                    <a:pt x="3199547" y="264416"/>
                  </a:cubicBezTo>
                  <a:lnTo>
                    <a:pt x="17568" y="264416"/>
                  </a:lnTo>
                  <a:cubicBezTo>
                    <a:pt x="7865" y="264416"/>
                    <a:pt x="0" y="256551"/>
                    <a:pt x="0" y="246849"/>
                  </a:cubicBezTo>
                  <a:lnTo>
                    <a:pt x="0" y="17568"/>
                  </a:lnTo>
                  <a:cubicBezTo>
                    <a:pt x="0" y="12909"/>
                    <a:pt x="1851" y="8440"/>
                    <a:pt x="5145" y="5145"/>
                  </a:cubicBezTo>
                  <a:cubicBezTo>
                    <a:pt x="8440" y="1851"/>
                    <a:pt x="12909" y="0"/>
                    <a:pt x="175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CF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217115" cy="3025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5763823"/>
            <a:ext cx="8813748" cy="724407"/>
            <a:chOff x="0" y="0"/>
            <a:chExt cx="3217115" cy="26441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217115" cy="264416"/>
            </a:xfrm>
            <a:custGeom>
              <a:avLst/>
              <a:gdLst/>
              <a:ahLst/>
              <a:cxnLst/>
              <a:rect r="r" b="b" t="t" l="l"/>
              <a:pathLst>
                <a:path h="264416" w="3217115">
                  <a:moveTo>
                    <a:pt x="17568" y="0"/>
                  </a:moveTo>
                  <a:lnTo>
                    <a:pt x="3199547" y="0"/>
                  </a:lnTo>
                  <a:cubicBezTo>
                    <a:pt x="3209249" y="0"/>
                    <a:pt x="3217115" y="7865"/>
                    <a:pt x="3217115" y="17568"/>
                  </a:cubicBezTo>
                  <a:lnTo>
                    <a:pt x="3217115" y="246849"/>
                  </a:lnTo>
                  <a:cubicBezTo>
                    <a:pt x="3217115" y="251508"/>
                    <a:pt x="3215264" y="255976"/>
                    <a:pt x="3211969" y="259271"/>
                  </a:cubicBezTo>
                  <a:cubicBezTo>
                    <a:pt x="3208674" y="262566"/>
                    <a:pt x="3204206" y="264416"/>
                    <a:pt x="3199547" y="264416"/>
                  </a:cubicBezTo>
                  <a:lnTo>
                    <a:pt x="17568" y="264416"/>
                  </a:lnTo>
                  <a:cubicBezTo>
                    <a:pt x="7865" y="264416"/>
                    <a:pt x="0" y="256551"/>
                    <a:pt x="0" y="246849"/>
                  </a:cubicBezTo>
                  <a:lnTo>
                    <a:pt x="0" y="17568"/>
                  </a:lnTo>
                  <a:cubicBezTo>
                    <a:pt x="0" y="12909"/>
                    <a:pt x="1851" y="8440"/>
                    <a:pt x="5145" y="5145"/>
                  </a:cubicBezTo>
                  <a:cubicBezTo>
                    <a:pt x="8440" y="1851"/>
                    <a:pt x="12909" y="0"/>
                    <a:pt x="175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CF00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217115" cy="3025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316333" y="4177157"/>
            <a:ext cx="316279" cy="316279"/>
          </a:xfrm>
          <a:custGeom>
            <a:avLst/>
            <a:gdLst/>
            <a:ahLst/>
            <a:cxnLst/>
            <a:rect r="r" b="b" t="t" l="l"/>
            <a:pathLst>
              <a:path h="316279" w="316279">
                <a:moveTo>
                  <a:pt x="0" y="0"/>
                </a:moveTo>
                <a:lnTo>
                  <a:pt x="316279" y="0"/>
                </a:lnTo>
                <a:lnTo>
                  <a:pt x="316279" y="316279"/>
                </a:lnTo>
                <a:lnTo>
                  <a:pt x="0" y="3162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16333" y="5967887"/>
            <a:ext cx="316279" cy="316279"/>
          </a:xfrm>
          <a:custGeom>
            <a:avLst/>
            <a:gdLst/>
            <a:ahLst/>
            <a:cxnLst/>
            <a:rect r="r" b="b" t="t" l="l"/>
            <a:pathLst>
              <a:path h="316279" w="316279">
                <a:moveTo>
                  <a:pt x="0" y="0"/>
                </a:moveTo>
                <a:lnTo>
                  <a:pt x="316279" y="0"/>
                </a:lnTo>
                <a:lnTo>
                  <a:pt x="316279" y="316279"/>
                </a:lnTo>
                <a:lnTo>
                  <a:pt x="0" y="3162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0" y="9847906"/>
            <a:ext cx="11275065" cy="439094"/>
            <a:chOff x="0" y="0"/>
            <a:chExt cx="472980" cy="184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72980" cy="18420"/>
            </a:xfrm>
            <a:custGeom>
              <a:avLst/>
              <a:gdLst/>
              <a:ahLst/>
              <a:cxnLst/>
              <a:rect r="r" b="b" t="t" l="l"/>
              <a:pathLst>
                <a:path h="18420" w="472980">
                  <a:moveTo>
                    <a:pt x="0" y="0"/>
                  </a:moveTo>
                  <a:lnTo>
                    <a:pt x="472980" y="0"/>
                  </a:lnTo>
                  <a:lnTo>
                    <a:pt x="472980" y="18420"/>
                  </a:lnTo>
                  <a:lnTo>
                    <a:pt x="0" y="1842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472980" cy="565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28700" y="7554553"/>
            <a:ext cx="8813748" cy="724407"/>
            <a:chOff x="0" y="0"/>
            <a:chExt cx="3217115" cy="26441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217115" cy="264416"/>
            </a:xfrm>
            <a:custGeom>
              <a:avLst/>
              <a:gdLst/>
              <a:ahLst/>
              <a:cxnLst/>
              <a:rect r="r" b="b" t="t" l="l"/>
              <a:pathLst>
                <a:path h="264416" w="3217115">
                  <a:moveTo>
                    <a:pt x="17568" y="0"/>
                  </a:moveTo>
                  <a:lnTo>
                    <a:pt x="3199547" y="0"/>
                  </a:lnTo>
                  <a:cubicBezTo>
                    <a:pt x="3209249" y="0"/>
                    <a:pt x="3217115" y="7865"/>
                    <a:pt x="3217115" y="17568"/>
                  </a:cubicBezTo>
                  <a:lnTo>
                    <a:pt x="3217115" y="246849"/>
                  </a:lnTo>
                  <a:cubicBezTo>
                    <a:pt x="3217115" y="251508"/>
                    <a:pt x="3215264" y="255976"/>
                    <a:pt x="3211969" y="259271"/>
                  </a:cubicBezTo>
                  <a:cubicBezTo>
                    <a:pt x="3208674" y="262566"/>
                    <a:pt x="3204206" y="264416"/>
                    <a:pt x="3199547" y="264416"/>
                  </a:cubicBezTo>
                  <a:lnTo>
                    <a:pt x="17568" y="264416"/>
                  </a:lnTo>
                  <a:cubicBezTo>
                    <a:pt x="7865" y="264416"/>
                    <a:pt x="0" y="256551"/>
                    <a:pt x="0" y="246849"/>
                  </a:cubicBezTo>
                  <a:lnTo>
                    <a:pt x="0" y="17568"/>
                  </a:lnTo>
                  <a:cubicBezTo>
                    <a:pt x="0" y="12909"/>
                    <a:pt x="1851" y="8440"/>
                    <a:pt x="5145" y="5145"/>
                  </a:cubicBezTo>
                  <a:cubicBezTo>
                    <a:pt x="8440" y="1851"/>
                    <a:pt x="12909" y="0"/>
                    <a:pt x="175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CF00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3217115" cy="3025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316333" y="7758616"/>
            <a:ext cx="316279" cy="316279"/>
          </a:xfrm>
          <a:custGeom>
            <a:avLst/>
            <a:gdLst/>
            <a:ahLst/>
            <a:cxnLst/>
            <a:rect r="r" b="b" t="t" l="l"/>
            <a:pathLst>
              <a:path h="316279" w="316279">
                <a:moveTo>
                  <a:pt x="0" y="0"/>
                </a:moveTo>
                <a:lnTo>
                  <a:pt x="316279" y="0"/>
                </a:lnTo>
                <a:lnTo>
                  <a:pt x="316279" y="316280"/>
                </a:lnTo>
                <a:lnTo>
                  <a:pt x="0" y="3162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0180460" y="0"/>
            <a:ext cx="9938855" cy="10287000"/>
            <a:chOff x="0" y="0"/>
            <a:chExt cx="588969" cy="6096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88969" cy="609600"/>
            </a:xfrm>
            <a:custGeom>
              <a:avLst/>
              <a:gdLst/>
              <a:ahLst/>
              <a:cxnLst/>
              <a:rect r="r" b="b" t="t" l="l"/>
              <a:pathLst>
                <a:path h="609600" w="588969">
                  <a:moveTo>
                    <a:pt x="203200" y="0"/>
                  </a:moveTo>
                  <a:lnTo>
                    <a:pt x="588969" y="0"/>
                  </a:lnTo>
                  <a:lnTo>
                    <a:pt x="385769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4"/>
              <a:stretch>
                <a:fillRect l="-27627" t="0" r="-27627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7211675" y="5691506"/>
            <a:ext cx="3063663" cy="4595494"/>
            <a:chOff x="0" y="0"/>
            <a:chExt cx="406400" cy="6096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1028700" y="1057275"/>
            <a:ext cx="11803567" cy="1483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197"/>
              </a:lnSpc>
              <a:spcBef>
                <a:spcPct val="0"/>
              </a:spcBef>
            </a:pPr>
            <a:r>
              <a:rPr lang="en-US" sz="8712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PROMOTING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28700" y="1966155"/>
            <a:ext cx="11803567" cy="1483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197"/>
              </a:lnSpc>
              <a:spcBef>
                <a:spcPct val="0"/>
              </a:spcBef>
            </a:pPr>
            <a:r>
              <a:rPr lang="en-US" sz="8712">
                <a:solidFill>
                  <a:srgbClr val="FFCF00"/>
                </a:solidFill>
                <a:latin typeface="Squada One"/>
                <a:ea typeface="Squada One"/>
                <a:cs typeface="Squada One"/>
                <a:sym typeface="Squada One"/>
              </a:rPr>
              <a:t>DIGITAL FLUENCY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28700" y="4799730"/>
            <a:ext cx="8813748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Prompt engineering basics and critical evaluation of AI-generated information.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8700" y="6747622"/>
            <a:ext cx="8813748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Teaching students to identify AI hallucinations and use AI responsibly.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809105" y="4156207"/>
            <a:ext cx="3941481" cy="347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4"/>
              </a:lnSpc>
              <a:spcBef>
                <a:spcPct val="0"/>
              </a:spcBef>
            </a:pPr>
            <a:r>
              <a:rPr lang="en-US" b="true" sz="2081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WORKSHOPS &amp; TRAINING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809105" y="5946937"/>
            <a:ext cx="5260550" cy="347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4"/>
              </a:lnSpc>
              <a:spcBef>
                <a:spcPct val="0"/>
              </a:spcBef>
            </a:pPr>
            <a:r>
              <a:rPr lang="en-US" b="true" sz="2081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INFORMATION LITERACY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28700" y="8538352"/>
            <a:ext cx="8813748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Co-developing AI resource guides using various AI tools.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809105" y="7737667"/>
            <a:ext cx="5790889" cy="347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4"/>
              </a:lnSpc>
              <a:spcBef>
                <a:spcPct val="0"/>
              </a:spcBef>
            </a:pPr>
            <a:r>
              <a:rPr lang="en-US" b="true" sz="2081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FACULTY PARTNERSHIPS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1F70">
                <a:alpha val="100000"/>
              </a:srgbClr>
            </a:gs>
            <a:gs pos="100000">
              <a:srgbClr val="6300F1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83171" y="5516218"/>
            <a:ext cx="15524669" cy="917281"/>
            <a:chOff x="0" y="0"/>
            <a:chExt cx="4414177" cy="26081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14177" cy="260813"/>
            </a:xfrm>
            <a:custGeom>
              <a:avLst/>
              <a:gdLst/>
              <a:ahLst/>
              <a:cxnLst/>
              <a:rect r="r" b="b" t="t" l="l"/>
              <a:pathLst>
                <a:path h="260813" w="4414177">
                  <a:moveTo>
                    <a:pt x="9974" y="0"/>
                  </a:moveTo>
                  <a:lnTo>
                    <a:pt x="4404203" y="0"/>
                  </a:lnTo>
                  <a:cubicBezTo>
                    <a:pt x="4406848" y="0"/>
                    <a:pt x="4409386" y="1051"/>
                    <a:pt x="4411256" y="2921"/>
                  </a:cubicBezTo>
                  <a:cubicBezTo>
                    <a:pt x="4413126" y="4792"/>
                    <a:pt x="4414177" y="7329"/>
                    <a:pt x="4414177" y="9974"/>
                  </a:cubicBezTo>
                  <a:lnTo>
                    <a:pt x="4414177" y="250840"/>
                  </a:lnTo>
                  <a:cubicBezTo>
                    <a:pt x="4414177" y="256348"/>
                    <a:pt x="4409712" y="260813"/>
                    <a:pt x="4404203" y="260813"/>
                  </a:cubicBezTo>
                  <a:lnTo>
                    <a:pt x="9974" y="260813"/>
                  </a:lnTo>
                  <a:cubicBezTo>
                    <a:pt x="7329" y="260813"/>
                    <a:pt x="4792" y="259763"/>
                    <a:pt x="2921" y="257892"/>
                  </a:cubicBezTo>
                  <a:cubicBezTo>
                    <a:pt x="1051" y="256022"/>
                    <a:pt x="0" y="253485"/>
                    <a:pt x="0" y="250840"/>
                  </a:cubicBezTo>
                  <a:lnTo>
                    <a:pt x="0" y="9974"/>
                  </a:lnTo>
                  <a:cubicBezTo>
                    <a:pt x="0" y="7329"/>
                    <a:pt x="1051" y="4792"/>
                    <a:pt x="2921" y="2921"/>
                  </a:cubicBezTo>
                  <a:cubicBezTo>
                    <a:pt x="4792" y="1051"/>
                    <a:pt x="7329" y="0"/>
                    <a:pt x="99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CF00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14177" cy="2989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80160" y="5771848"/>
            <a:ext cx="406022" cy="406022"/>
          </a:xfrm>
          <a:custGeom>
            <a:avLst/>
            <a:gdLst/>
            <a:ahLst/>
            <a:cxnLst/>
            <a:rect r="r" b="b" t="t" l="l"/>
            <a:pathLst>
              <a:path h="406022" w="406022">
                <a:moveTo>
                  <a:pt x="0" y="0"/>
                </a:moveTo>
                <a:lnTo>
                  <a:pt x="406022" y="0"/>
                </a:lnTo>
                <a:lnTo>
                  <a:pt x="406022" y="406021"/>
                </a:lnTo>
                <a:lnTo>
                  <a:pt x="0" y="406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0" y="10023543"/>
            <a:ext cx="18288000" cy="263457"/>
            <a:chOff x="0" y="0"/>
            <a:chExt cx="767166" cy="1105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67166" cy="11052"/>
            </a:xfrm>
            <a:custGeom>
              <a:avLst/>
              <a:gdLst/>
              <a:ahLst/>
              <a:cxnLst/>
              <a:rect r="r" b="b" t="t" l="l"/>
              <a:pathLst>
                <a:path h="11052" w="767166">
                  <a:moveTo>
                    <a:pt x="0" y="0"/>
                  </a:moveTo>
                  <a:lnTo>
                    <a:pt x="767166" y="0"/>
                  </a:lnTo>
                  <a:lnTo>
                    <a:pt x="767166" y="11052"/>
                  </a:lnTo>
                  <a:lnTo>
                    <a:pt x="0" y="11052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767166" cy="491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-1326452" y="3225769"/>
            <a:ext cx="2506932" cy="3760398"/>
            <a:chOff x="0" y="0"/>
            <a:chExt cx="406400" cy="6096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7107521" y="3225769"/>
            <a:ext cx="2506932" cy="3760398"/>
            <a:chOff x="0" y="0"/>
            <a:chExt cx="406400" cy="6096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06400" cy="609600"/>
            </a:xfrm>
            <a:custGeom>
              <a:avLst/>
              <a:gdLst/>
              <a:ahLst/>
              <a:cxnLst/>
              <a:rect r="r" b="b" t="t" l="l"/>
              <a:pathLst>
                <a:path h="609600" w="406400">
                  <a:moveTo>
                    <a:pt x="2032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40640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CF00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01600" y="-38100"/>
              <a:ext cx="203200" cy="647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0" y="0"/>
            <a:ext cx="18288000" cy="4249393"/>
            <a:chOff x="0" y="0"/>
            <a:chExt cx="2833290" cy="65834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833290" cy="658342"/>
            </a:xfrm>
            <a:custGeom>
              <a:avLst/>
              <a:gdLst/>
              <a:ahLst/>
              <a:cxnLst/>
              <a:rect r="r" b="b" t="t" l="l"/>
              <a:pathLst>
                <a:path h="658342" w="2833290">
                  <a:moveTo>
                    <a:pt x="0" y="0"/>
                  </a:moveTo>
                  <a:lnTo>
                    <a:pt x="2833290" y="0"/>
                  </a:lnTo>
                  <a:lnTo>
                    <a:pt x="2833290" y="658342"/>
                  </a:lnTo>
                  <a:lnTo>
                    <a:pt x="0" y="658342"/>
                  </a:lnTo>
                  <a:close/>
                </a:path>
              </a:pathLst>
            </a:custGeom>
            <a:blipFill>
              <a:blip r:embed="rId4"/>
              <a:stretch>
                <a:fillRect l="0" t="-93500" r="0" b="-93500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7750519" y="5770649"/>
            <a:ext cx="8207190" cy="339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08"/>
              </a:lnSpc>
              <a:spcBef>
                <a:spcPct val="0"/>
              </a:spcBef>
            </a:pPr>
            <a:r>
              <a:rPr lang="en-US" sz="193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 can produce inaccurate or biased information. Verify all outputs.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884428" y="5724223"/>
            <a:ext cx="6512120" cy="4382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7"/>
              </a:lnSpc>
              <a:spcBef>
                <a:spcPct val="0"/>
              </a:spcBef>
            </a:pPr>
            <a:r>
              <a:rPr lang="en-US" b="true" sz="2619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MISINFORMATION &amp; BIAS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602785" y="4032966"/>
            <a:ext cx="3966864" cy="1483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96"/>
              </a:lnSpc>
              <a:spcBef>
                <a:spcPct val="0"/>
              </a:spcBef>
            </a:pPr>
            <a:r>
              <a:rPr lang="en-US" sz="8712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rPr>
              <a:t>ETHICAL &amp;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569649" y="4032966"/>
            <a:ext cx="9169392" cy="1483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96"/>
              </a:lnSpc>
              <a:spcBef>
                <a:spcPct val="0"/>
              </a:spcBef>
            </a:pPr>
            <a:r>
              <a:rPr lang="en-US" sz="8712">
                <a:solidFill>
                  <a:srgbClr val="FFCF00"/>
                </a:solidFill>
                <a:latin typeface="Squada One"/>
                <a:ea typeface="Squada One"/>
                <a:cs typeface="Squada One"/>
                <a:sym typeface="Squada One"/>
              </a:rPr>
              <a:t>LEGAL CONSIDERATIONS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1483171" y="6662099"/>
            <a:ext cx="15524669" cy="917281"/>
            <a:chOff x="0" y="0"/>
            <a:chExt cx="4414177" cy="26081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4414177" cy="260813"/>
            </a:xfrm>
            <a:custGeom>
              <a:avLst/>
              <a:gdLst/>
              <a:ahLst/>
              <a:cxnLst/>
              <a:rect r="r" b="b" t="t" l="l"/>
              <a:pathLst>
                <a:path h="260813" w="4414177">
                  <a:moveTo>
                    <a:pt x="9974" y="0"/>
                  </a:moveTo>
                  <a:lnTo>
                    <a:pt x="4404203" y="0"/>
                  </a:lnTo>
                  <a:cubicBezTo>
                    <a:pt x="4406848" y="0"/>
                    <a:pt x="4409386" y="1051"/>
                    <a:pt x="4411256" y="2921"/>
                  </a:cubicBezTo>
                  <a:cubicBezTo>
                    <a:pt x="4413126" y="4792"/>
                    <a:pt x="4414177" y="7329"/>
                    <a:pt x="4414177" y="9974"/>
                  </a:cubicBezTo>
                  <a:lnTo>
                    <a:pt x="4414177" y="250840"/>
                  </a:lnTo>
                  <a:cubicBezTo>
                    <a:pt x="4414177" y="256348"/>
                    <a:pt x="4409712" y="260813"/>
                    <a:pt x="4404203" y="260813"/>
                  </a:cubicBezTo>
                  <a:lnTo>
                    <a:pt x="9974" y="260813"/>
                  </a:lnTo>
                  <a:cubicBezTo>
                    <a:pt x="7329" y="260813"/>
                    <a:pt x="4792" y="259763"/>
                    <a:pt x="2921" y="257892"/>
                  </a:cubicBezTo>
                  <a:cubicBezTo>
                    <a:pt x="1051" y="256022"/>
                    <a:pt x="0" y="253485"/>
                    <a:pt x="0" y="250840"/>
                  </a:cubicBezTo>
                  <a:lnTo>
                    <a:pt x="0" y="9974"/>
                  </a:lnTo>
                  <a:cubicBezTo>
                    <a:pt x="0" y="7329"/>
                    <a:pt x="1051" y="4792"/>
                    <a:pt x="2921" y="2921"/>
                  </a:cubicBezTo>
                  <a:cubicBezTo>
                    <a:pt x="4792" y="1051"/>
                    <a:pt x="7329" y="0"/>
                    <a:pt x="99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CF00"/>
              </a:solidFill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4414177" cy="2989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1280160" y="6917729"/>
            <a:ext cx="406022" cy="406022"/>
          </a:xfrm>
          <a:custGeom>
            <a:avLst/>
            <a:gdLst/>
            <a:ahLst/>
            <a:cxnLst/>
            <a:rect r="r" b="b" t="t" l="l"/>
            <a:pathLst>
              <a:path h="406022" w="406022">
                <a:moveTo>
                  <a:pt x="0" y="0"/>
                </a:moveTo>
                <a:lnTo>
                  <a:pt x="406022" y="0"/>
                </a:lnTo>
                <a:lnTo>
                  <a:pt x="406022" y="406021"/>
                </a:lnTo>
                <a:lnTo>
                  <a:pt x="0" y="406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884428" y="6870104"/>
            <a:ext cx="6512120" cy="4382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7"/>
              </a:lnSpc>
              <a:spcBef>
                <a:spcPct val="0"/>
              </a:spcBef>
            </a:pPr>
            <a:r>
              <a:rPr lang="en-US" b="true" sz="2619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PRIVACY &amp; SECURITY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1483171" y="7807980"/>
            <a:ext cx="15524669" cy="917281"/>
            <a:chOff x="0" y="0"/>
            <a:chExt cx="4414177" cy="260813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4414177" cy="260813"/>
            </a:xfrm>
            <a:custGeom>
              <a:avLst/>
              <a:gdLst/>
              <a:ahLst/>
              <a:cxnLst/>
              <a:rect r="r" b="b" t="t" l="l"/>
              <a:pathLst>
                <a:path h="260813" w="4414177">
                  <a:moveTo>
                    <a:pt x="9974" y="0"/>
                  </a:moveTo>
                  <a:lnTo>
                    <a:pt x="4404203" y="0"/>
                  </a:lnTo>
                  <a:cubicBezTo>
                    <a:pt x="4406848" y="0"/>
                    <a:pt x="4409386" y="1051"/>
                    <a:pt x="4411256" y="2921"/>
                  </a:cubicBezTo>
                  <a:cubicBezTo>
                    <a:pt x="4413126" y="4792"/>
                    <a:pt x="4414177" y="7329"/>
                    <a:pt x="4414177" y="9974"/>
                  </a:cubicBezTo>
                  <a:lnTo>
                    <a:pt x="4414177" y="250840"/>
                  </a:lnTo>
                  <a:cubicBezTo>
                    <a:pt x="4414177" y="256348"/>
                    <a:pt x="4409712" y="260813"/>
                    <a:pt x="4404203" y="260813"/>
                  </a:cubicBezTo>
                  <a:lnTo>
                    <a:pt x="9974" y="260813"/>
                  </a:lnTo>
                  <a:cubicBezTo>
                    <a:pt x="7329" y="260813"/>
                    <a:pt x="4792" y="259763"/>
                    <a:pt x="2921" y="257892"/>
                  </a:cubicBezTo>
                  <a:cubicBezTo>
                    <a:pt x="1051" y="256022"/>
                    <a:pt x="0" y="253485"/>
                    <a:pt x="0" y="250840"/>
                  </a:cubicBezTo>
                  <a:lnTo>
                    <a:pt x="0" y="9974"/>
                  </a:lnTo>
                  <a:cubicBezTo>
                    <a:pt x="0" y="7329"/>
                    <a:pt x="1051" y="4792"/>
                    <a:pt x="2921" y="2921"/>
                  </a:cubicBezTo>
                  <a:cubicBezTo>
                    <a:pt x="4792" y="1051"/>
                    <a:pt x="7329" y="0"/>
                    <a:pt x="99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CF00"/>
              </a:solidFill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4414177" cy="2989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1280160" y="8063610"/>
            <a:ext cx="406022" cy="406022"/>
          </a:xfrm>
          <a:custGeom>
            <a:avLst/>
            <a:gdLst/>
            <a:ahLst/>
            <a:cxnLst/>
            <a:rect r="r" b="b" t="t" l="l"/>
            <a:pathLst>
              <a:path h="406022" w="406022">
                <a:moveTo>
                  <a:pt x="0" y="0"/>
                </a:moveTo>
                <a:lnTo>
                  <a:pt x="406022" y="0"/>
                </a:lnTo>
                <a:lnTo>
                  <a:pt x="406022" y="406022"/>
                </a:lnTo>
                <a:lnTo>
                  <a:pt x="0" y="406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884428" y="8015985"/>
            <a:ext cx="6512120" cy="4382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7"/>
              </a:lnSpc>
              <a:spcBef>
                <a:spcPct val="0"/>
              </a:spcBef>
            </a:pPr>
            <a:r>
              <a:rPr lang="en-US" b="true" sz="2619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INSTITUTIONAL POLICIES</a:t>
            </a:r>
          </a:p>
        </p:txBody>
      </p:sp>
      <p:grpSp>
        <p:nvGrpSpPr>
          <p:cNvPr name="Group 31" id="31"/>
          <p:cNvGrpSpPr/>
          <p:nvPr/>
        </p:nvGrpSpPr>
        <p:grpSpPr>
          <a:xfrm rot="0">
            <a:off x="1483171" y="8953862"/>
            <a:ext cx="15524669" cy="917281"/>
            <a:chOff x="0" y="0"/>
            <a:chExt cx="4414177" cy="260813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4414177" cy="260813"/>
            </a:xfrm>
            <a:custGeom>
              <a:avLst/>
              <a:gdLst/>
              <a:ahLst/>
              <a:cxnLst/>
              <a:rect r="r" b="b" t="t" l="l"/>
              <a:pathLst>
                <a:path h="260813" w="4414177">
                  <a:moveTo>
                    <a:pt x="9974" y="0"/>
                  </a:moveTo>
                  <a:lnTo>
                    <a:pt x="4404203" y="0"/>
                  </a:lnTo>
                  <a:cubicBezTo>
                    <a:pt x="4406848" y="0"/>
                    <a:pt x="4409386" y="1051"/>
                    <a:pt x="4411256" y="2921"/>
                  </a:cubicBezTo>
                  <a:cubicBezTo>
                    <a:pt x="4413126" y="4792"/>
                    <a:pt x="4414177" y="7329"/>
                    <a:pt x="4414177" y="9974"/>
                  </a:cubicBezTo>
                  <a:lnTo>
                    <a:pt x="4414177" y="250840"/>
                  </a:lnTo>
                  <a:cubicBezTo>
                    <a:pt x="4414177" y="256348"/>
                    <a:pt x="4409712" y="260813"/>
                    <a:pt x="4404203" y="260813"/>
                  </a:cubicBezTo>
                  <a:lnTo>
                    <a:pt x="9974" y="260813"/>
                  </a:lnTo>
                  <a:cubicBezTo>
                    <a:pt x="7329" y="260813"/>
                    <a:pt x="4792" y="259763"/>
                    <a:pt x="2921" y="257892"/>
                  </a:cubicBezTo>
                  <a:cubicBezTo>
                    <a:pt x="1051" y="256022"/>
                    <a:pt x="0" y="253485"/>
                    <a:pt x="0" y="250840"/>
                  </a:cubicBezTo>
                  <a:lnTo>
                    <a:pt x="0" y="9974"/>
                  </a:lnTo>
                  <a:cubicBezTo>
                    <a:pt x="0" y="7329"/>
                    <a:pt x="1051" y="4792"/>
                    <a:pt x="2921" y="2921"/>
                  </a:cubicBezTo>
                  <a:cubicBezTo>
                    <a:pt x="4792" y="1051"/>
                    <a:pt x="7329" y="0"/>
                    <a:pt x="99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CF00"/>
              </a:solidFill>
              <a:prstDash val="solid"/>
              <a:miter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0" y="-38100"/>
              <a:ext cx="4414177" cy="2989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4" id="34"/>
          <p:cNvSpPr/>
          <p:nvPr/>
        </p:nvSpPr>
        <p:spPr>
          <a:xfrm flipH="false" flipV="false" rot="0">
            <a:off x="1280160" y="9209492"/>
            <a:ext cx="406022" cy="406022"/>
          </a:xfrm>
          <a:custGeom>
            <a:avLst/>
            <a:gdLst/>
            <a:ahLst/>
            <a:cxnLst/>
            <a:rect r="r" b="b" t="t" l="l"/>
            <a:pathLst>
              <a:path h="406022" w="406022">
                <a:moveTo>
                  <a:pt x="0" y="0"/>
                </a:moveTo>
                <a:lnTo>
                  <a:pt x="406022" y="0"/>
                </a:lnTo>
                <a:lnTo>
                  <a:pt x="406022" y="406021"/>
                </a:lnTo>
                <a:lnTo>
                  <a:pt x="0" y="406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1884428" y="9161867"/>
            <a:ext cx="6512120" cy="4382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7"/>
              </a:lnSpc>
              <a:spcBef>
                <a:spcPct val="0"/>
              </a:spcBef>
            </a:pPr>
            <a:r>
              <a:rPr lang="en-US" b="true" sz="2619">
                <a:solidFill>
                  <a:srgbClr val="FFCF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COPYRIGHT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7750519" y="6926234"/>
            <a:ext cx="9237716" cy="34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8"/>
              </a:lnSpc>
              <a:spcBef>
                <a:spcPct val="0"/>
              </a:spcBef>
            </a:pPr>
            <a:r>
              <a:rPr lang="en-US" sz="193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Handle sensitive data responsibly. Be cautious with tools that store inputs.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7750519" y="8065155"/>
            <a:ext cx="8207190" cy="339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08"/>
              </a:lnSpc>
              <a:spcBef>
                <a:spcPct val="0"/>
              </a:spcBef>
            </a:pPr>
            <a:r>
              <a:rPr lang="en-US" sz="193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Develop clear AI use guidelines for staff, faculty, and students.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7750519" y="9258771"/>
            <a:ext cx="9237716" cy="34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08"/>
              </a:lnSpc>
              <a:spcBef>
                <a:spcPct val="0"/>
              </a:spcBef>
            </a:pPr>
            <a:r>
              <a:rPr lang="en-US" sz="193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AI-generated content without human input isn't copyright protected.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DAGnl5yI7Rg</dc:identifier>
  <dcterms:modified xsi:type="dcterms:W3CDTF">2011-08-01T06:04:30Z</dcterms:modified>
  <cp:revision>1</cp:revision>
  <dc:title>AI Integration in Libraries</dc:title>
</cp:coreProperties>
</file>